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23.xml" ContentType="application/vnd.openxmlformats-officedocument.presentationml.slideLayout+xml"/>
  <Override PartName="/ppt/authors.xml" ContentType="application/vnd.ms-powerpoint.author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348" r:id="rId3"/>
    <p:sldId id="359" r:id="rId4"/>
    <p:sldId id="356" r:id="rId5"/>
    <p:sldId id="360" r:id="rId6"/>
    <p:sldId id="380" r:id="rId7"/>
    <p:sldId id="363" r:id="rId8"/>
    <p:sldId id="364" r:id="rId9"/>
    <p:sldId id="367" r:id="rId10"/>
    <p:sldId id="368" r:id="rId11"/>
    <p:sldId id="369" r:id="rId12"/>
    <p:sldId id="370" r:id="rId13"/>
    <p:sldId id="372" r:id="rId14"/>
    <p:sldId id="373" r:id="rId15"/>
    <p:sldId id="374" r:id="rId16"/>
    <p:sldId id="375" r:id="rId17"/>
    <p:sldId id="376" r:id="rId18"/>
    <p:sldId id="391" r:id="rId19"/>
    <p:sldId id="392" r:id="rId20"/>
    <p:sldId id="393" r:id="rId21"/>
    <p:sldId id="394" r:id="rId22"/>
    <p:sldId id="395" r:id="rId23"/>
    <p:sldId id="396" r:id="rId24"/>
    <p:sldId id="382" r:id="rId25"/>
    <p:sldId id="383" r:id="rId26"/>
    <p:sldId id="379" r:id="rId27"/>
    <p:sldId id="397" r:id="rId28"/>
    <p:sldId id="32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3776C4-4A62-A0A8-F8CB-B6E7361CA8CD}" name="Kim Harris" initials="KH" userId="S::k.harris@gamahealthcare.com::28fd8d6e-9d78-4fa6-b155-adc2e496ae8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13D"/>
    <a:srgbClr val="109844"/>
    <a:srgbClr val="009239"/>
    <a:srgbClr val="1C1A39"/>
    <a:srgbClr val="7679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F52810-333B-4546-99D5-A35339C28BE4}" v="16" dt="2026-08-04T11:01:27.4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–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04" autoAdjust="0"/>
    <p:restoredTop sz="96266"/>
  </p:normalViewPr>
  <p:slideViewPr>
    <p:cSldViewPr snapToGrid="0">
      <p:cViewPr>
        <p:scale>
          <a:sx n="101" d="100"/>
          <a:sy n="101" d="100"/>
        </p:scale>
        <p:origin x="-2824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customXml" Target="../customXml/item3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38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37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02497-D850-486C-B78A-AB1CFE2D209F}" type="datetimeFigureOut">
              <a:rPr lang="en-AU" smtClean="0"/>
              <a:t>21/8/2026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E421F-1528-44E6-AAFF-33A45639A9D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3911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C1506-CFB2-E4EE-26D7-3992EAB84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24BCD0-EBD9-18A6-8D4A-3857BAFC23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66570F-B6CA-6786-F986-3A262BE6F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Summarise</a:t>
            </a:r>
            <a:r>
              <a:rPr lang="en-US" dirty="0"/>
              <a:t>:</a:t>
            </a:r>
          </a:p>
          <a:p>
            <a:r>
              <a:rPr lang="en-US" dirty="0"/>
              <a:t>We know germs can easily be found on our hands and be transferred from person to person or to surfaces.</a:t>
            </a:r>
          </a:p>
          <a:p>
            <a:r>
              <a:rPr lang="en-US" dirty="0"/>
              <a:t>We know germs can survive for long periods of time on surfaces if not cleaned and disinfected well.</a:t>
            </a:r>
          </a:p>
          <a:p>
            <a:r>
              <a:rPr lang="en-US" dirty="0"/>
              <a:t>And we know that germs don’t stick to the patient within a room, they are shed and dropped on to equipment and surfaces.</a:t>
            </a:r>
          </a:p>
          <a:p>
            <a:endParaRPr lang="en-US" dirty="0"/>
          </a:p>
          <a:p>
            <a:r>
              <a:rPr lang="en-US" dirty="0"/>
              <a:t>We also know that some germs multiply very quickly.  For instance – E.coli doubles every 20 minutes.  So just one E.coli bacteria can become over 2 million bacteria in just 7 hours.</a:t>
            </a:r>
          </a:p>
          <a:p>
            <a:r>
              <a:rPr lang="en-US" dirty="0"/>
              <a:t>Again, this is why it is important to clean daily.  Each time you clean you reduce the amount of germs on a surface to a safer level.  The more germs on a surface, the more can be picked up and spread throughout the facility.</a:t>
            </a:r>
          </a:p>
          <a:p>
            <a:r>
              <a:rPr lang="en-US" dirty="0"/>
              <a:t>Clean to reduce the bioburden</a:t>
            </a:r>
          </a:p>
          <a:p>
            <a:endParaRPr lang="en-AU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A5023-834D-E23A-ABF0-493FDC9FA9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0878EF-AF9E-F846-A4EC-18B62E4B59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388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34620-B2D3-7274-0B6A-31823A4E7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F9D144-DC82-E333-5E44-2B4196C0F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2875F8-04C3-C30D-88F9-AB3674F24A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Summarise</a:t>
            </a:r>
            <a:r>
              <a:rPr lang="en-US" dirty="0"/>
              <a:t>:</a:t>
            </a:r>
          </a:p>
          <a:p>
            <a:r>
              <a:rPr lang="en-US" dirty="0"/>
              <a:t>We know germs can easily be found on our hands and be transferred from person to person or to surfaces.</a:t>
            </a:r>
          </a:p>
          <a:p>
            <a:r>
              <a:rPr lang="en-US" dirty="0"/>
              <a:t>We know germs can survive for long periods of time on surfaces if not cleaned and disinfected well.</a:t>
            </a:r>
          </a:p>
          <a:p>
            <a:r>
              <a:rPr lang="en-US" dirty="0"/>
              <a:t>And we know that germs don’t stick to the patient within a room, they are shed and dropped on to equipment and surfaces.</a:t>
            </a:r>
          </a:p>
          <a:p>
            <a:endParaRPr lang="en-US" dirty="0"/>
          </a:p>
          <a:p>
            <a:r>
              <a:rPr lang="en-US" dirty="0"/>
              <a:t>We also know that some germs multiply very quickly.  For instance – E.coli doubles every 20 minutes.  So just one E.coli bacteria can become over 2 million bacteria in just 7 hours.</a:t>
            </a:r>
          </a:p>
          <a:p>
            <a:r>
              <a:rPr lang="en-US" dirty="0"/>
              <a:t>Again, this is why it is important to clean daily.  Each time you clean you reduce the amount of germs on a surface to a safer level.  The more germs on a surface, the more can be picked up and spread throughout the facility.</a:t>
            </a:r>
          </a:p>
          <a:p>
            <a:r>
              <a:rPr lang="en-US" dirty="0"/>
              <a:t>Clean to reduce the bioburden</a:t>
            </a:r>
          </a:p>
          <a:p>
            <a:endParaRPr lang="en-AU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9961D-CA1F-02C7-752E-563A6F0CCE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0878EF-AF9E-F846-A4EC-18B62E4B59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478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7E421F-1528-44E6-AAFF-33A45639A9D9}" type="slidenum">
              <a:rPr lang="en-AU" smtClean="0"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8706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142BD-E2E9-35E5-FC20-16A2C4B52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750387-A83A-C3B0-1108-8917C0AE36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9E841-9D3D-1C6E-8C70-6EC2AB396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5A99-1F3F-4199-871C-E282C8ADCBCD}" type="datetimeFigureOut">
              <a:rPr lang="en-AU" smtClean="0"/>
              <a:t>21/8/2026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1B419-F4B7-B990-9C44-FC3FD98A0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0AAEE-E8BE-111A-0F7B-5D8045C51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53BE-639D-47EF-B70E-92FB74A8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0721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4268F-5129-6B78-BB5C-77F1CBCAB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822F2-30E7-880F-0B08-B519A12AF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1AEDA-3FE2-2BBC-F46E-BE339AD61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5A99-1F3F-4199-871C-E282C8ADCBCD}" type="datetimeFigureOut">
              <a:rPr lang="en-AU" smtClean="0"/>
              <a:t>21/8/2026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BF205-C769-26AB-9599-AC42B8AD6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F54B9-8DC1-D700-C3A8-D27AB5F8E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53BE-639D-47EF-B70E-92FB74A8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2431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25ED1-6FD2-F648-5DF1-DE6ADF29B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5D711-090D-FBEF-46C3-6FFF92D43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D9690-1AAE-C6E1-071C-5BBBE0459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5A99-1F3F-4199-871C-E282C8ADCBCD}" type="datetimeFigureOut">
              <a:rPr lang="en-AU" smtClean="0"/>
              <a:t>21/8/2026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70048-5C7E-3135-7DDF-B03A3394D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2ADFE-3856-6D9D-3088-D8F44590F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53BE-639D-47EF-B70E-92FB74A8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3622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23F0C-5534-F2BE-1465-D287BEDDD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D1EAE-FF6C-E98A-6D1E-25061B3D45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9DF265-269E-40D8-39F3-5D1B80816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0556C-99B4-3212-4AA3-E8C79B7E8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5A99-1F3F-4199-871C-E282C8ADCBCD}" type="datetimeFigureOut">
              <a:rPr lang="en-AU" smtClean="0"/>
              <a:t>21/8/2026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26B56B-CEB7-E386-6061-69D75C535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C60529-11D7-6F8C-E8BC-38F9DB6B5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53BE-639D-47EF-B70E-92FB74A8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2430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FFB73-65D1-8067-DC47-5DBA39DB7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8009C-F9B4-90D1-C5F8-1B4602B95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FD680E-D527-EDFB-225F-C6E7F4D41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3562B2-6AA8-716D-B410-439F4FFA4A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003F74-631A-CFC5-271D-F28ECD31DC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0B77C4-DA61-9EE9-CD56-0E12B40BB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5A99-1F3F-4199-871C-E282C8ADCBCD}" type="datetimeFigureOut">
              <a:rPr lang="en-AU" smtClean="0"/>
              <a:t>21/8/2026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D0C48-D448-1720-88DC-93434EC7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2A669C-F707-AC78-412C-BF0143E22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53BE-639D-47EF-B70E-92FB74A8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9717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99E6D-CD83-46B8-DE77-3C6B776B7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9B4B0C-C294-579B-8159-A1026710E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5A99-1F3F-4199-871C-E282C8ADCBCD}" type="datetimeFigureOut">
              <a:rPr lang="en-AU" smtClean="0"/>
              <a:t>21/8/2026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D6DE05-C071-3A0E-9939-2C26EE37F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172022-5786-A372-3380-A763C0475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53BE-639D-47EF-B70E-92FB74A8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0481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19FC0C-F426-E68E-E072-20309B3AB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5A99-1F3F-4199-871C-E282C8ADCBCD}" type="datetimeFigureOut">
              <a:rPr lang="en-AU" smtClean="0"/>
              <a:t>21/8/2026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4D80E8-50D2-53FD-13AE-08873CD0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D4CCD-BE42-0677-7F14-91D0EF98B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53BE-639D-47EF-B70E-92FB74A8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7678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5935F-9C8A-F9EB-DD68-9D78E5D35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09781-947F-0D03-11C3-39B5773E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0DEA2-133B-7DBE-7BCA-481D8C0FE2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F02782-ED12-8533-4B1E-7FE68EA7E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5A99-1F3F-4199-871C-E282C8ADCBCD}" type="datetimeFigureOut">
              <a:rPr lang="en-AU" smtClean="0"/>
              <a:t>21/8/2026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95B4D9-97DF-1FCF-71D3-65F285ECD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5D5E66-638C-763C-C9EF-70097B3C2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53BE-639D-47EF-B70E-92FB74A8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0093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7358D-934B-8EEF-4AF0-383720613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2D27C2-9ACF-D2F1-9C23-B836F3E3E2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80B69-26E9-2585-2571-9355038785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F3066D-38BC-27D9-47F1-57EA7F3C2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5A99-1F3F-4199-871C-E282C8ADCBCD}" type="datetimeFigureOut">
              <a:rPr lang="en-AU" smtClean="0"/>
              <a:t>21/8/2026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975CEE-5E3B-90BB-4A4C-4500B9E8E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40AA34-949A-47E2-1AF8-C6FA27330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53BE-639D-47EF-B70E-92FB74A8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6367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32928-A031-DBC7-10C0-0ECAF2264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8087C3-55F7-310B-73A2-00B01FA77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7EB35-780D-9986-1B31-97E5DE39A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5A99-1F3F-4199-871C-E282C8ADCBCD}" type="datetimeFigureOut">
              <a:rPr lang="en-AU" smtClean="0"/>
              <a:t>21/8/2026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80E7A-8B06-63E8-12BB-077EA89C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8C491-EE74-82FA-3846-57A096319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53BE-639D-47EF-B70E-92FB74A8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3410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C0C588-8D69-1CD4-16DF-A1BF5A9DE2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DA7D34-C43F-2227-3E1C-5384441BA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EE296-6AE7-001B-F30D-E083AE10E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5A99-1F3F-4199-871C-E282C8ADCBCD}" type="datetimeFigureOut">
              <a:rPr lang="en-AU" smtClean="0"/>
              <a:t>21/8/2026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8B95C-702F-4072-8727-5FEC25322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97A4F-354D-F0AF-91E8-70BA081D2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53BE-639D-47EF-B70E-92FB74A8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0702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ection Header">
    <p:bg>
      <p:bgPr>
        <a:solidFill>
          <a:srgbClr val="009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6F2088-014B-E46D-F80B-43F23096F4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014" y="892525"/>
            <a:ext cx="1845946" cy="77849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16C7E0E-1FDF-B34A-9949-02458EB1FC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2318256"/>
            <a:ext cx="6205914" cy="128470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title here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B524DFB-8C0E-6746-A45B-CDA1A14D68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2512" y="4489829"/>
            <a:ext cx="4271876" cy="71418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400">
                <a:solidFill>
                  <a:srgbClr val="0661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subtitle here or delete</a:t>
            </a:r>
            <a:endParaRPr lang="en-US" dirty="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6717B18-6599-C881-8969-E6B7108832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760" y="6060265"/>
            <a:ext cx="4834236" cy="3651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  <a:latin typeface="Helvetica" pitchFamily="2" charset="0"/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  <a:latin typeface="Helvetica" pitchFamily="2" charset="0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Helvetica" pitchFamily="2" charset="0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A94B5C-5961-89B3-6A61-23A9C8E961CD}"/>
              </a:ext>
            </a:extLst>
          </p:cNvPr>
          <p:cNvSpPr txBox="1"/>
          <p:nvPr userDrawn="1"/>
        </p:nvSpPr>
        <p:spPr>
          <a:xfrm>
            <a:off x="580013" y="6090880"/>
            <a:ext cx="1571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E4C40E0-489E-F370-C9DF-5C7FF2474B52}"/>
              </a:ext>
            </a:extLst>
          </p:cNvPr>
          <p:cNvSpPr/>
          <p:nvPr userDrawn="1"/>
        </p:nvSpPr>
        <p:spPr>
          <a:xfrm>
            <a:off x="9718978" y="354717"/>
            <a:ext cx="2139162" cy="397848"/>
          </a:xfrm>
          <a:prstGeom prst="roundRect">
            <a:avLst>
              <a:gd name="adj" fmla="val 50000"/>
            </a:avLst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Universal Range</a:t>
            </a:r>
          </a:p>
        </p:txBody>
      </p:sp>
    </p:spTree>
    <p:extLst>
      <p:ext uri="{BB962C8B-B14F-4D97-AF65-F5344CB8AC3E}">
        <p14:creationId xmlns:p14="http://schemas.microsoft.com/office/powerpoint/2010/main" val="155560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bg>
      <p:bgPr>
        <a:solidFill>
          <a:srgbClr val="009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CF0097-76B5-BC4F-A8AF-00ED378F3D75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D517BE8-0C41-B54B-AC60-2B2BF75C66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98868" y="2101928"/>
            <a:ext cx="4915727" cy="2541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7B1325"/>
                </a:solidFill>
                <a:latin typeface="Helvetica" pitchFamily="2" charset="0"/>
              </a:defRPr>
            </a:lvl2pPr>
            <a:lvl3pPr>
              <a:defRPr>
                <a:solidFill>
                  <a:schemeClr val="bg1"/>
                </a:solidFill>
                <a:latin typeface="Helvetica" pitchFamily="2" charset="0"/>
              </a:defRPr>
            </a:lvl3pPr>
            <a:lvl4pPr>
              <a:defRPr>
                <a:solidFill>
                  <a:schemeClr val="bg1"/>
                </a:solidFill>
                <a:latin typeface="Helvetica" pitchFamily="2" charset="0"/>
              </a:defRPr>
            </a:lvl4pPr>
            <a:lvl5pPr>
              <a:defRPr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3B472B6C-8BE0-A742-B7DF-3BBAB4ECF9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98868" y="2542697"/>
            <a:ext cx="4915727" cy="12291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2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Body copy here</a:t>
            </a:r>
          </a:p>
          <a:p>
            <a:pPr lvl="0"/>
            <a:endParaRPr lang="en-US" dirty="0"/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11321D7C-C0B6-FC45-B123-6E78C91409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98868" y="4243863"/>
            <a:ext cx="4915727" cy="2541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7B1325"/>
                </a:solidFill>
                <a:latin typeface="Helvetica" pitchFamily="2" charset="0"/>
              </a:defRPr>
            </a:lvl2pPr>
            <a:lvl3pPr>
              <a:defRPr>
                <a:solidFill>
                  <a:schemeClr val="bg1"/>
                </a:solidFill>
                <a:latin typeface="Helvetica" pitchFamily="2" charset="0"/>
              </a:defRPr>
            </a:lvl3pPr>
            <a:lvl4pPr>
              <a:defRPr>
                <a:solidFill>
                  <a:schemeClr val="bg1"/>
                </a:solidFill>
                <a:latin typeface="Helvetica" pitchFamily="2" charset="0"/>
              </a:defRPr>
            </a:lvl4pPr>
            <a:lvl5pPr>
              <a:defRPr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9AFFCFD7-1C19-C64F-AD11-F14490FF3D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98868" y="4769027"/>
            <a:ext cx="4915727" cy="16193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2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Body copy here</a:t>
            </a:r>
          </a:p>
          <a:p>
            <a:pPr lvl="0"/>
            <a:endParaRPr lang="en-US" dirty="0"/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7A0426-2DDB-1742-40F0-89FB4DE5033E}"/>
              </a:ext>
            </a:extLst>
          </p:cNvPr>
          <p:cNvSpPr/>
          <p:nvPr userDrawn="1"/>
        </p:nvSpPr>
        <p:spPr>
          <a:xfrm>
            <a:off x="0" y="735918"/>
            <a:ext cx="200025" cy="998097"/>
          </a:xfrm>
          <a:prstGeom prst="rect">
            <a:avLst/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DD9FFF-2584-03AD-A52B-B6B1AA777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701268"/>
            <a:ext cx="4949825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rgbClr val="00923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section title here</a:t>
            </a:r>
            <a:endParaRPr lang="en-US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F488B83A-19DE-4B4C-2EDC-D310628B14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2512" y="2101928"/>
            <a:ext cx="4949825" cy="853028"/>
          </a:xfrm>
        </p:spPr>
        <p:txBody>
          <a:bodyPr>
            <a:noAutofit/>
          </a:bodyPr>
          <a:lstStyle>
            <a:lvl1pPr>
              <a:defRPr sz="2000" b="1">
                <a:solidFill>
                  <a:srgbClr val="06613D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83E5BC7-7420-F853-F219-74E9E1C7B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512" y="3157270"/>
            <a:ext cx="4949825" cy="2999462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bg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Body copy here</a:t>
            </a:r>
            <a:endParaRPr lang="en-US" dirty="0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BC05F844-2CDA-2DBE-B1A5-DF2F131D3F2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86717" y="6359046"/>
            <a:ext cx="4945619" cy="3563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References here</a:t>
            </a:r>
          </a:p>
        </p:txBody>
      </p:sp>
    </p:spTree>
    <p:extLst>
      <p:ext uri="{BB962C8B-B14F-4D97-AF65-F5344CB8AC3E}">
        <p14:creationId xmlns:p14="http://schemas.microsoft.com/office/powerpoint/2010/main" val="1375394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9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5BA299D-244F-054F-9548-DF4B1090727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picture</a:t>
            </a:r>
          </a:p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B2E504-E2E8-7045-9954-EF8450B99A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6718" y="2670800"/>
            <a:ext cx="4813056" cy="7820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endParaRPr lang="en-GB" dirty="0"/>
          </a:p>
          <a:p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C80E57-FDD3-FA7B-682B-5050DB1F6E60}"/>
              </a:ext>
            </a:extLst>
          </p:cNvPr>
          <p:cNvSpPr/>
          <p:nvPr userDrawn="1"/>
        </p:nvSpPr>
        <p:spPr>
          <a:xfrm>
            <a:off x="0" y="735918"/>
            <a:ext cx="200025" cy="998097"/>
          </a:xfrm>
          <a:prstGeom prst="rect">
            <a:avLst/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E87FB6-1EE5-0AAE-C09A-69D5FE5151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701268"/>
            <a:ext cx="4949825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title here</a:t>
            </a:r>
            <a:endParaRPr lang="en-US" dirty="0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13DADE8-6558-DA82-7D93-A3ECB742D843}"/>
              </a:ext>
            </a:extLst>
          </p:cNvPr>
          <p:cNvSpPr>
            <a:spLocks noChangeAspect="1"/>
          </p:cNvSpPr>
          <p:nvPr userDrawn="1"/>
        </p:nvSpPr>
        <p:spPr>
          <a:xfrm>
            <a:off x="460541" y="2096685"/>
            <a:ext cx="5073131" cy="493795"/>
          </a:xfrm>
          <a:custGeom>
            <a:avLst/>
            <a:gdLst>
              <a:gd name="connsiteX0" fmla="*/ 255146 w 5073131"/>
              <a:gd name="connsiteY0" fmla="*/ 0 h 493795"/>
              <a:gd name="connsiteX1" fmla="*/ 928914 w 5073131"/>
              <a:gd name="connsiteY1" fmla="*/ 0 h 493795"/>
              <a:gd name="connsiteX2" fmla="*/ 948165 w 5073131"/>
              <a:gd name="connsiteY2" fmla="*/ 0 h 493795"/>
              <a:gd name="connsiteX3" fmla="*/ 1621933 w 5073131"/>
              <a:gd name="connsiteY3" fmla="*/ 0 h 493795"/>
              <a:gd name="connsiteX4" fmla="*/ 1825830 w 5073131"/>
              <a:gd name="connsiteY4" fmla="*/ 0 h 493795"/>
              <a:gd name="connsiteX5" fmla="*/ 1851214 w 5073131"/>
              <a:gd name="connsiteY5" fmla="*/ 0 h 493795"/>
              <a:gd name="connsiteX6" fmla="*/ 2499598 w 5073131"/>
              <a:gd name="connsiteY6" fmla="*/ 0 h 493795"/>
              <a:gd name="connsiteX7" fmla="*/ 2518849 w 5073131"/>
              <a:gd name="connsiteY7" fmla="*/ 0 h 493795"/>
              <a:gd name="connsiteX8" fmla="*/ 2524982 w 5073131"/>
              <a:gd name="connsiteY8" fmla="*/ 0 h 493795"/>
              <a:gd name="connsiteX9" fmla="*/ 2544233 w 5073131"/>
              <a:gd name="connsiteY9" fmla="*/ 0 h 493795"/>
              <a:gd name="connsiteX10" fmla="*/ 3192617 w 5073131"/>
              <a:gd name="connsiteY10" fmla="*/ 0 h 493795"/>
              <a:gd name="connsiteX11" fmla="*/ 3218001 w 5073131"/>
              <a:gd name="connsiteY11" fmla="*/ 0 h 493795"/>
              <a:gd name="connsiteX12" fmla="*/ 3421898 w 5073131"/>
              <a:gd name="connsiteY12" fmla="*/ 0 h 493795"/>
              <a:gd name="connsiteX13" fmla="*/ 4095666 w 5073131"/>
              <a:gd name="connsiteY13" fmla="*/ 0 h 493795"/>
              <a:gd name="connsiteX14" fmla="*/ 4114917 w 5073131"/>
              <a:gd name="connsiteY14" fmla="*/ 0 h 493795"/>
              <a:gd name="connsiteX15" fmla="*/ 4788685 w 5073131"/>
              <a:gd name="connsiteY15" fmla="*/ 0 h 493795"/>
              <a:gd name="connsiteX16" fmla="*/ 5073131 w 5073131"/>
              <a:gd name="connsiteY16" fmla="*/ 246898 h 493795"/>
              <a:gd name="connsiteX17" fmla="*/ 4788685 w 5073131"/>
              <a:gd name="connsiteY17" fmla="*/ 493795 h 493795"/>
              <a:gd name="connsiteX18" fmla="*/ 4114917 w 5073131"/>
              <a:gd name="connsiteY18" fmla="*/ 493795 h 493795"/>
              <a:gd name="connsiteX19" fmla="*/ 4095666 w 5073131"/>
              <a:gd name="connsiteY19" fmla="*/ 493795 h 493795"/>
              <a:gd name="connsiteX20" fmla="*/ 3421898 w 5073131"/>
              <a:gd name="connsiteY20" fmla="*/ 493795 h 493795"/>
              <a:gd name="connsiteX21" fmla="*/ 3218001 w 5073131"/>
              <a:gd name="connsiteY21" fmla="*/ 493795 h 493795"/>
              <a:gd name="connsiteX22" fmla="*/ 3198540 w 5073131"/>
              <a:gd name="connsiteY22" fmla="*/ 493795 h 493795"/>
              <a:gd name="connsiteX23" fmla="*/ 2544233 w 5073131"/>
              <a:gd name="connsiteY23" fmla="*/ 493795 h 493795"/>
              <a:gd name="connsiteX24" fmla="*/ 2524982 w 5073131"/>
              <a:gd name="connsiteY24" fmla="*/ 493795 h 493795"/>
              <a:gd name="connsiteX25" fmla="*/ 2524772 w 5073131"/>
              <a:gd name="connsiteY25" fmla="*/ 493795 h 493795"/>
              <a:gd name="connsiteX26" fmla="*/ 2505521 w 5073131"/>
              <a:gd name="connsiteY26" fmla="*/ 493795 h 493795"/>
              <a:gd name="connsiteX27" fmla="*/ 1851214 w 5073131"/>
              <a:gd name="connsiteY27" fmla="*/ 493795 h 493795"/>
              <a:gd name="connsiteX28" fmla="*/ 1831753 w 5073131"/>
              <a:gd name="connsiteY28" fmla="*/ 493795 h 493795"/>
              <a:gd name="connsiteX29" fmla="*/ 1627856 w 5073131"/>
              <a:gd name="connsiteY29" fmla="*/ 493795 h 493795"/>
              <a:gd name="connsiteX30" fmla="*/ 954088 w 5073131"/>
              <a:gd name="connsiteY30" fmla="*/ 493795 h 493795"/>
              <a:gd name="connsiteX31" fmla="*/ 934837 w 5073131"/>
              <a:gd name="connsiteY31" fmla="*/ 493795 h 493795"/>
              <a:gd name="connsiteX32" fmla="*/ 261069 w 5073131"/>
              <a:gd name="connsiteY32" fmla="*/ 493795 h 493795"/>
              <a:gd name="connsiteX33" fmla="*/ 12 w 5073131"/>
              <a:gd name="connsiteY33" fmla="*/ 246898 h 493795"/>
              <a:gd name="connsiteX34" fmla="*/ 255146 w 5073131"/>
              <a:gd name="connsiteY34" fmla="*/ 0 h 493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73131" h="493795">
                <a:moveTo>
                  <a:pt x="255146" y="0"/>
                </a:moveTo>
                <a:lnTo>
                  <a:pt x="928914" y="0"/>
                </a:lnTo>
                <a:lnTo>
                  <a:pt x="948165" y="0"/>
                </a:lnTo>
                <a:lnTo>
                  <a:pt x="1621933" y="0"/>
                </a:lnTo>
                <a:lnTo>
                  <a:pt x="1825830" y="0"/>
                </a:lnTo>
                <a:lnTo>
                  <a:pt x="1851214" y="0"/>
                </a:lnTo>
                <a:lnTo>
                  <a:pt x="2499598" y="0"/>
                </a:lnTo>
                <a:lnTo>
                  <a:pt x="2518849" y="0"/>
                </a:lnTo>
                <a:lnTo>
                  <a:pt x="2524982" y="0"/>
                </a:lnTo>
                <a:lnTo>
                  <a:pt x="2544233" y="0"/>
                </a:lnTo>
                <a:lnTo>
                  <a:pt x="3192617" y="0"/>
                </a:lnTo>
                <a:lnTo>
                  <a:pt x="3218001" y="0"/>
                </a:lnTo>
                <a:lnTo>
                  <a:pt x="3421898" y="0"/>
                </a:lnTo>
                <a:lnTo>
                  <a:pt x="4095666" y="0"/>
                </a:lnTo>
                <a:lnTo>
                  <a:pt x="4114917" y="0"/>
                </a:lnTo>
                <a:lnTo>
                  <a:pt x="4788685" y="0"/>
                </a:lnTo>
                <a:cubicBezTo>
                  <a:pt x="4984682" y="0"/>
                  <a:pt x="5073131" y="110533"/>
                  <a:pt x="5073131" y="246898"/>
                </a:cubicBezTo>
                <a:cubicBezTo>
                  <a:pt x="5073131" y="383263"/>
                  <a:pt x="4984682" y="493795"/>
                  <a:pt x="4788685" y="493795"/>
                </a:cubicBezTo>
                <a:lnTo>
                  <a:pt x="4114917" y="493795"/>
                </a:lnTo>
                <a:lnTo>
                  <a:pt x="4095666" y="493795"/>
                </a:lnTo>
                <a:lnTo>
                  <a:pt x="3421898" y="493795"/>
                </a:lnTo>
                <a:lnTo>
                  <a:pt x="3218001" y="493795"/>
                </a:lnTo>
                <a:lnTo>
                  <a:pt x="3198540" y="493795"/>
                </a:lnTo>
                <a:lnTo>
                  <a:pt x="2544233" y="493795"/>
                </a:lnTo>
                <a:lnTo>
                  <a:pt x="2524982" y="493795"/>
                </a:lnTo>
                <a:lnTo>
                  <a:pt x="2524772" y="493795"/>
                </a:lnTo>
                <a:lnTo>
                  <a:pt x="2505521" y="493795"/>
                </a:lnTo>
                <a:lnTo>
                  <a:pt x="1851214" y="493795"/>
                </a:lnTo>
                <a:lnTo>
                  <a:pt x="1831753" y="493795"/>
                </a:lnTo>
                <a:lnTo>
                  <a:pt x="1627856" y="493795"/>
                </a:lnTo>
                <a:lnTo>
                  <a:pt x="954088" y="493795"/>
                </a:lnTo>
                <a:lnTo>
                  <a:pt x="934837" y="493795"/>
                </a:lnTo>
                <a:lnTo>
                  <a:pt x="261069" y="493795"/>
                </a:lnTo>
                <a:cubicBezTo>
                  <a:pt x="65072" y="493795"/>
                  <a:pt x="1033" y="329197"/>
                  <a:pt x="12" y="246898"/>
                </a:cubicBezTo>
                <a:cubicBezTo>
                  <a:pt x="-1010" y="164598"/>
                  <a:pt x="59148" y="0"/>
                  <a:pt x="255146" y="0"/>
                </a:cubicBezTo>
                <a:close/>
              </a:path>
            </a:pathLst>
          </a:cu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999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latin typeface="HelveticaNeueLT Pro 65 Md" panose="020B0604020202020204" pitchFamily="34" charset="77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F612B7F-C4C5-481F-4367-D150AF5F78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82613" y="2177005"/>
            <a:ext cx="4817160" cy="317047"/>
          </a:xfrm>
        </p:spPr>
        <p:txBody>
          <a:bodyPr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subtitle here</a:t>
            </a:r>
            <a:endParaRPr lang="en-US" dirty="0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7AD84672-A8D0-9E6F-EDF9-BE07E20F694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86718" y="4133840"/>
            <a:ext cx="4813056" cy="7820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endParaRPr lang="en-GB" dirty="0"/>
          </a:p>
          <a:p>
            <a:endParaRPr lang="en-GB" dirty="0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05AC8A80-0213-556D-304A-8B5D32BAB41F}"/>
              </a:ext>
            </a:extLst>
          </p:cNvPr>
          <p:cNvSpPr>
            <a:spLocks noChangeAspect="1"/>
          </p:cNvSpPr>
          <p:nvPr userDrawn="1"/>
        </p:nvSpPr>
        <p:spPr>
          <a:xfrm>
            <a:off x="460541" y="3559725"/>
            <a:ext cx="5073131" cy="493795"/>
          </a:xfrm>
          <a:custGeom>
            <a:avLst/>
            <a:gdLst>
              <a:gd name="connsiteX0" fmla="*/ 255146 w 5073131"/>
              <a:gd name="connsiteY0" fmla="*/ 0 h 493795"/>
              <a:gd name="connsiteX1" fmla="*/ 928914 w 5073131"/>
              <a:gd name="connsiteY1" fmla="*/ 0 h 493795"/>
              <a:gd name="connsiteX2" fmla="*/ 948165 w 5073131"/>
              <a:gd name="connsiteY2" fmla="*/ 0 h 493795"/>
              <a:gd name="connsiteX3" fmla="*/ 1621933 w 5073131"/>
              <a:gd name="connsiteY3" fmla="*/ 0 h 493795"/>
              <a:gd name="connsiteX4" fmla="*/ 1825830 w 5073131"/>
              <a:gd name="connsiteY4" fmla="*/ 0 h 493795"/>
              <a:gd name="connsiteX5" fmla="*/ 1851214 w 5073131"/>
              <a:gd name="connsiteY5" fmla="*/ 0 h 493795"/>
              <a:gd name="connsiteX6" fmla="*/ 2499598 w 5073131"/>
              <a:gd name="connsiteY6" fmla="*/ 0 h 493795"/>
              <a:gd name="connsiteX7" fmla="*/ 2518849 w 5073131"/>
              <a:gd name="connsiteY7" fmla="*/ 0 h 493795"/>
              <a:gd name="connsiteX8" fmla="*/ 2524982 w 5073131"/>
              <a:gd name="connsiteY8" fmla="*/ 0 h 493795"/>
              <a:gd name="connsiteX9" fmla="*/ 2544233 w 5073131"/>
              <a:gd name="connsiteY9" fmla="*/ 0 h 493795"/>
              <a:gd name="connsiteX10" fmla="*/ 3192617 w 5073131"/>
              <a:gd name="connsiteY10" fmla="*/ 0 h 493795"/>
              <a:gd name="connsiteX11" fmla="*/ 3218001 w 5073131"/>
              <a:gd name="connsiteY11" fmla="*/ 0 h 493795"/>
              <a:gd name="connsiteX12" fmla="*/ 3421898 w 5073131"/>
              <a:gd name="connsiteY12" fmla="*/ 0 h 493795"/>
              <a:gd name="connsiteX13" fmla="*/ 4095666 w 5073131"/>
              <a:gd name="connsiteY13" fmla="*/ 0 h 493795"/>
              <a:gd name="connsiteX14" fmla="*/ 4114917 w 5073131"/>
              <a:gd name="connsiteY14" fmla="*/ 0 h 493795"/>
              <a:gd name="connsiteX15" fmla="*/ 4788685 w 5073131"/>
              <a:gd name="connsiteY15" fmla="*/ 0 h 493795"/>
              <a:gd name="connsiteX16" fmla="*/ 5073131 w 5073131"/>
              <a:gd name="connsiteY16" fmla="*/ 246898 h 493795"/>
              <a:gd name="connsiteX17" fmla="*/ 4788685 w 5073131"/>
              <a:gd name="connsiteY17" fmla="*/ 493795 h 493795"/>
              <a:gd name="connsiteX18" fmla="*/ 4114917 w 5073131"/>
              <a:gd name="connsiteY18" fmla="*/ 493795 h 493795"/>
              <a:gd name="connsiteX19" fmla="*/ 4095666 w 5073131"/>
              <a:gd name="connsiteY19" fmla="*/ 493795 h 493795"/>
              <a:gd name="connsiteX20" fmla="*/ 3421898 w 5073131"/>
              <a:gd name="connsiteY20" fmla="*/ 493795 h 493795"/>
              <a:gd name="connsiteX21" fmla="*/ 3218001 w 5073131"/>
              <a:gd name="connsiteY21" fmla="*/ 493795 h 493795"/>
              <a:gd name="connsiteX22" fmla="*/ 3198540 w 5073131"/>
              <a:gd name="connsiteY22" fmla="*/ 493795 h 493795"/>
              <a:gd name="connsiteX23" fmla="*/ 2544233 w 5073131"/>
              <a:gd name="connsiteY23" fmla="*/ 493795 h 493795"/>
              <a:gd name="connsiteX24" fmla="*/ 2524982 w 5073131"/>
              <a:gd name="connsiteY24" fmla="*/ 493795 h 493795"/>
              <a:gd name="connsiteX25" fmla="*/ 2524772 w 5073131"/>
              <a:gd name="connsiteY25" fmla="*/ 493795 h 493795"/>
              <a:gd name="connsiteX26" fmla="*/ 2505521 w 5073131"/>
              <a:gd name="connsiteY26" fmla="*/ 493795 h 493795"/>
              <a:gd name="connsiteX27" fmla="*/ 1851214 w 5073131"/>
              <a:gd name="connsiteY27" fmla="*/ 493795 h 493795"/>
              <a:gd name="connsiteX28" fmla="*/ 1831753 w 5073131"/>
              <a:gd name="connsiteY28" fmla="*/ 493795 h 493795"/>
              <a:gd name="connsiteX29" fmla="*/ 1627856 w 5073131"/>
              <a:gd name="connsiteY29" fmla="*/ 493795 h 493795"/>
              <a:gd name="connsiteX30" fmla="*/ 954088 w 5073131"/>
              <a:gd name="connsiteY30" fmla="*/ 493795 h 493795"/>
              <a:gd name="connsiteX31" fmla="*/ 934837 w 5073131"/>
              <a:gd name="connsiteY31" fmla="*/ 493795 h 493795"/>
              <a:gd name="connsiteX32" fmla="*/ 261069 w 5073131"/>
              <a:gd name="connsiteY32" fmla="*/ 493795 h 493795"/>
              <a:gd name="connsiteX33" fmla="*/ 12 w 5073131"/>
              <a:gd name="connsiteY33" fmla="*/ 246898 h 493795"/>
              <a:gd name="connsiteX34" fmla="*/ 255146 w 5073131"/>
              <a:gd name="connsiteY34" fmla="*/ 0 h 493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73131" h="493795">
                <a:moveTo>
                  <a:pt x="255146" y="0"/>
                </a:moveTo>
                <a:lnTo>
                  <a:pt x="928914" y="0"/>
                </a:lnTo>
                <a:lnTo>
                  <a:pt x="948165" y="0"/>
                </a:lnTo>
                <a:lnTo>
                  <a:pt x="1621933" y="0"/>
                </a:lnTo>
                <a:lnTo>
                  <a:pt x="1825830" y="0"/>
                </a:lnTo>
                <a:lnTo>
                  <a:pt x="1851214" y="0"/>
                </a:lnTo>
                <a:lnTo>
                  <a:pt x="2499598" y="0"/>
                </a:lnTo>
                <a:lnTo>
                  <a:pt x="2518849" y="0"/>
                </a:lnTo>
                <a:lnTo>
                  <a:pt x="2524982" y="0"/>
                </a:lnTo>
                <a:lnTo>
                  <a:pt x="2544233" y="0"/>
                </a:lnTo>
                <a:lnTo>
                  <a:pt x="3192617" y="0"/>
                </a:lnTo>
                <a:lnTo>
                  <a:pt x="3218001" y="0"/>
                </a:lnTo>
                <a:lnTo>
                  <a:pt x="3421898" y="0"/>
                </a:lnTo>
                <a:lnTo>
                  <a:pt x="4095666" y="0"/>
                </a:lnTo>
                <a:lnTo>
                  <a:pt x="4114917" y="0"/>
                </a:lnTo>
                <a:lnTo>
                  <a:pt x="4788685" y="0"/>
                </a:lnTo>
                <a:cubicBezTo>
                  <a:pt x="4984682" y="0"/>
                  <a:pt x="5073131" y="110533"/>
                  <a:pt x="5073131" y="246898"/>
                </a:cubicBezTo>
                <a:cubicBezTo>
                  <a:pt x="5073131" y="383263"/>
                  <a:pt x="4984682" y="493795"/>
                  <a:pt x="4788685" y="493795"/>
                </a:cubicBezTo>
                <a:lnTo>
                  <a:pt x="4114917" y="493795"/>
                </a:lnTo>
                <a:lnTo>
                  <a:pt x="4095666" y="493795"/>
                </a:lnTo>
                <a:lnTo>
                  <a:pt x="3421898" y="493795"/>
                </a:lnTo>
                <a:lnTo>
                  <a:pt x="3218001" y="493795"/>
                </a:lnTo>
                <a:lnTo>
                  <a:pt x="3198540" y="493795"/>
                </a:lnTo>
                <a:lnTo>
                  <a:pt x="2544233" y="493795"/>
                </a:lnTo>
                <a:lnTo>
                  <a:pt x="2524982" y="493795"/>
                </a:lnTo>
                <a:lnTo>
                  <a:pt x="2524772" y="493795"/>
                </a:lnTo>
                <a:lnTo>
                  <a:pt x="2505521" y="493795"/>
                </a:lnTo>
                <a:lnTo>
                  <a:pt x="1851214" y="493795"/>
                </a:lnTo>
                <a:lnTo>
                  <a:pt x="1831753" y="493795"/>
                </a:lnTo>
                <a:lnTo>
                  <a:pt x="1627856" y="493795"/>
                </a:lnTo>
                <a:lnTo>
                  <a:pt x="954088" y="493795"/>
                </a:lnTo>
                <a:lnTo>
                  <a:pt x="934837" y="493795"/>
                </a:lnTo>
                <a:lnTo>
                  <a:pt x="261069" y="493795"/>
                </a:lnTo>
                <a:cubicBezTo>
                  <a:pt x="65072" y="493795"/>
                  <a:pt x="1033" y="329197"/>
                  <a:pt x="12" y="246898"/>
                </a:cubicBezTo>
                <a:cubicBezTo>
                  <a:pt x="-1010" y="164598"/>
                  <a:pt x="59148" y="0"/>
                  <a:pt x="255146" y="0"/>
                </a:cubicBezTo>
                <a:close/>
              </a:path>
            </a:pathLst>
          </a:cu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999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latin typeface="HelveticaNeueLT Pro 65 Md" panose="020B0604020202020204" pitchFamily="34" charset="77"/>
            </a:endParaRPr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6DEF4532-B3DB-B347-2EDA-F858C06500D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82613" y="3640045"/>
            <a:ext cx="4817160" cy="317047"/>
          </a:xfrm>
        </p:spPr>
        <p:txBody>
          <a:bodyPr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subtitle here</a:t>
            </a:r>
            <a:endParaRPr lang="en-US" dirty="0"/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A53F3982-6C02-9BBF-FD7A-FE0F3239391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86718" y="5616130"/>
            <a:ext cx="4813056" cy="7820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endParaRPr lang="en-GB" dirty="0"/>
          </a:p>
          <a:p>
            <a:endParaRPr lang="en-GB" dirty="0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C84BD18C-BD8B-D144-66AC-91827C3A1FA4}"/>
              </a:ext>
            </a:extLst>
          </p:cNvPr>
          <p:cNvSpPr>
            <a:spLocks noChangeAspect="1"/>
          </p:cNvSpPr>
          <p:nvPr userDrawn="1"/>
        </p:nvSpPr>
        <p:spPr>
          <a:xfrm>
            <a:off x="460541" y="5042015"/>
            <a:ext cx="5073131" cy="493795"/>
          </a:xfrm>
          <a:custGeom>
            <a:avLst/>
            <a:gdLst>
              <a:gd name="connsiteX0" fmla="*/ 255146 w 5073131"/>
              <a:gd name="connsiteY0" fmla="*/ 0 h 493795"/>
              <a:gd name="connsiteX1" fmla="*/ 928914 w 5073131"/>
              <a:gd name="connsiteY1" fmla="*/ 0 h 493795"/>
              <a:gd name="connsiteX2" fmla="*/ 948165 w 5073131"/>
              <a:gd name="connsiteY2" fmla="*/ 0 h 493795"/>
              <a:gd name="connsiteX3" fmla="*/ 1621933 w 5073131"/>
              <a:gd name="connsiteY3" fmla="*/ 0 h 493795"/>
              <a:gd name="connsiteX4" fmla="*/ 1825830 w 5073131"/>
              <a:gd name="connsiteY4" fmla="*/ 0 h 493795"/>
              <a:gd name="connsiteX5" fmla="*/ 1851214 w 5073131"/>
              <a:gd name="connsiteY5" fmla="*/ 0 h 493795"/>
              <a:gd name="connsiteX6" fmla="*/ 2499598 w 5073131"/>
              <a:gd name="connsiteY6" fmla="*/ 0 h 493795"/>
              <a:gd name="connsiteX7" fmla="*/ 2518849 w 5073131"/>
              <a:gd name="connsiteY7" fmla="*/ 0 h 493795"/>
              <a:gd name="connsiteX8" fmla="*/ 2524982 w 5073131"/>
              <a:gd name="connsiteY8" fmla="*/ 0 h 493795"/>
              <a:gd name="connsiteX9" fmla="*/ 2544233 w 5073131"/>
              <a:gd name="connsiteY9" fmla="*/ 0 h 493795"/>
              <a:gd name="connsiteX10" fmla="*/ 3192617 w 5073131"/>
              <a:gd name="connsiteY10" fmla="*/ 0 h 493795"/>
              <a:gd name="connsiteX11" fmla="*/ 3218001 w 5073131"/>
              <a:gd name="connsiteY11" fmla="*/ 0 h 493795"/>
              <a:gd name="connsiteX12" fmla="*/ 3421898 w 5073131"/>
              <a:gd name="connsiteY12" fmla="*/ 0 h 493795"/>
              <a:gd name="connsiteX13" fmla="*/ 4095666 w 5073131"/>
              <a:gd name="connsiteY13" fmla="*/ 0 h 493795"/>
              <a:gd name="connsiteX14" fmla="*/ 4114917 w 5073131"/>
              <a:gd name="connsiteY14" fmla="*/ 0 h 493795"/>
              <a:gd name="connsiteX15" fmla="*/ 4788685 w 5073131"/>
              <a:gd name="connsiteY15" fmla="*/ 0 h 493795"/>
              <a:gd name="connsiteX16" fmla="*/ 5073131 w 5073131"/>
              <a:gd name="connsiteY16" fmla="*/ 246898 h 493795"/>
              <a:gd name="connsiteX17" fmla="*/ 4788685 w 5073131"/>
              <a:gd name="connsiteY17" fmla="*/ 493795 h 493795"/>
              <a:gd name="connsiteX18" fmla="*/ 4114917 w 5073131"/>
              <a:gd name="connsiteY18" fmla="*/ 493795 h 493795"/>
              <a:gd name="connsiteX19" fmla="*/ 4095666 w 5073131"/>
              <a:gd name="connsiteY19" fmla="*/ 493795 h 493795"/>
              <a:gd name="connsiteX20" fmla="*/ 3421898 w 5073131"/>
              <a:gd name="connsiteY20" fmla="*/ 493795 h 493795"/>
              <a:gd name="connsiteX21" fmla="*/ 3218001 w 5073131"/>
              <a:gd name="connsiteY21" fmla="*/ 493795 h 493795"/>
              <a:gd name="connsiteX22" fmla="*/ 3198540 w 5073131"/>
              <a:gd name="connsiteY22" fmla="*/ 493795 h 493795"/>
              <a:gd name="connsiteX23" fmla="*/ 2544233 w 5073131"/>
              <a:gd name="connsiteY23" fmla="*/ 493795 h 493795"/>
              <a:gd name="connsiteX24" fmla="*/ 2524982 w 5073131"/>
              <a:gd name="connsiteY24" fmla="*/ 493795 h 493795"/>
              <a:gd name="connsiteX25" fmla="*/ 2524772 w 5073131"/>
              <a:gd name="connsiteY25" fmla="*/ 493795 h 493795"/>
              <a:gd name="connsiteX26" fmla="*/ 2505521 w 5073131"/>
              <a:gd name="connsiteY26" fmla="*/ 493795 h 493795"/>
              <a:gd name="connsiteX27" fmla="*/ 1851214 w 5073131"/>
              <a:gd name="connsiteY27" fmla="*/ 493795 h 493795"/>
              <a:gd name="connsiteX28" fmla="*/ 1831753 w 5073131"/>
              <a:gd name="connsiteY28" fmla="*/ 493795 h 493795"/>
              <a:gd name="connsiteX29" fmla="*/ 1627856 w 5073131"/>
              <a:gd name="connsiteY29" fmla="*/ 493795 h 493795"/>
              <a:gd name="connsiteX30" fmla="*/ 954088 w 5073131"/>
              <a:gd name="connsiteY30" fmla="*/ 493795 h 493795"/>
              <a:gd name="connsiteX31" fmla="*/ 934837 w 5073131"/>
              <a:gd name="connsiteY31" fmla="*/ 493795 h 493795"/>
              <a:gd name="connsiteX32" fmla="*/ 261069 w 5073131"/>
              <a:gd name="connsiteY32" fmla="*/ 493795 h 493795"/>
              <a:gd name="connsiteX33" fmla="*/ 12 w 5073131"/>
              <a:gd name="connsiteY33" fmla="*/ 246898 h 493795"/>
              <a:gd name="connsiteX34" fmla="*/ 255146 w 5073131"/>
              <a:gd name="connsiteY34" fmla="*/ 0 h 493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73131" h="493795">
                <a:moveTo>
                  <a:pt x="255146" y="0"/>
                </a:moveTo>
                <a:lnTo>
                  <a:pt x="928914" y="0"/>
                </a:lnTo>
                <a:lnTo>
                  <a:pt x="948165" y="0"/>
                </a:lnTo>
                <a:lnTo>
                  <a:pt x="1621933" y="0"/>
                </a:lnTo>
                <a:lnTo>
                  <a:pt x="1825830" y="0"/>
                </a:lnTo>
                <a:lnTo>
                  <a:pt x="1851214" y="0"/>
                </a:lnTo>
                <a:lnTo>
                  <a:pt x="2499598" y="0"/>
                </a:lnTo>
                <a:lnTo>
                  <a:pt x="2518849" y="0"/>
                </a:lnTo>
                <a:lnTo>
                  <a:pt x="2524982" y="0"/>
                </a:lnTo>
                <a:lnTo>
                  <a:pt x="2544233" y="0"/>
                </a:lnTo>
                <a:lnTo>
                  <a:pt x="3192617" y="0"/>
                </a:lnTo>
                <a:lnTo>
                  <a:pt x="3218001" y="0"/>
                </a:lnTo>
                <a:lnTo>
                  <a:pt x="3421898" y="0"/>
                </a:lnTo>
                <a:lnTo>
                  <a:pt x="4095666" y="0"/>
                </a:lnTo>
                <a:lnTo>
                  <a:pt x="4114917" y="0"/>
                </a:lnTo>
                <a:lnTo>
                  <a:pt x="4788685" y="0"/>
                </a:lnTo>
                <a:cubicBezTo>
                  <a:pt x="4984682" y="0"/>
                  <a:pt x="5073131" y="110533"/>
                  <a:pt x="5073131" y="246898"/>
                </a:cubicBezTo>
                <a:cubicBezTo>
                  <a:pt x="5073131" y="383263"/>
                  <a:pt x="4984682" y="493795"/>
                  <a:pt x="4788685" y="493795"/>
                </a:cubicBezTo>
                <a:lnTo>
                  <a:pt x="4114917" y="493795"/>
                </a:lnTo>
                <a:lnTo>
                  <a:pt x="4095666" y="493795"/>
                </a:lnTo>
                <a:lnTo>
                  <a:pt x="3421898" y="493795"/>
                </a:lnTo>
                <a:lnTo>
                  <a:pt x="3218001" y="493795"/>
                </a:lnTo>
                <a:lnTo>
                  <a:pt x="3198540" y="493795"/>
                </a:lnTo>
                <a:lnTo>
                  <a:pt x="2544233" y="493795"/>
                </a:lnTo>
                <a:lnTo>
                  <a:pt x="2524982" y="493795"/>
                </a:lnTo>
                <a:lnTo>
                  <a:pt x="2524772" y="493795"/>
                </a:lnTo>
                <a:lnTo>
                  <a:pt x="2505521" y="493795"/>
                </a:lnTo>
                <a:lnTo>
                  <a:pt x="1851214" y="493795"/>
                </a:lnTo>
                <a:lnTo>
                  <a:pt x="1831753" y="493795"/>
                </a:lnTo>
                <a:lnTo>
                  <a:pt x="1627856" y="493795"/>
                </a:lnTo>
                <a:lnTo>
                  <a:pt x="954088" y="493795"/>
                </a:lnTo>
                <a:lnTo>
                  <a:pt x="934837" y="493795"/>
                </a:lnTo>
                <a:lnTo>
                  <a:pt x="261069" y="493795"/>
                </a:lnTo>
                <a:cubicBezTo>
                  <a:pt x="65072" y="493795"/>
                  <a:pt x="1033" y="329197"/>
                  <a:pt x="12" y="246898"/>
                </a:cubicBezTo>
                <a:cubicBezTo>
                  <a:pt x="-1010" y="164598"/>
                  <a:pt x="59148" y="0"/>
                  <a:pt x="255146" y="0"/>
                </a:cubicBezTo>
                <a:close/>
              </a:path>
            </a:pathLst>
          </a:cu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999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latin typeface="HelveticaNeueLT Pro 65 Md" panose="020B0604020202020204" pitchFamily="34" charset="77"/>
            </a:endParaRPr>
          </a:p>
        </p:txBody>
      </p:sp>
      <p:sp>
        <p:nvSpPr>
          <p:cNvPr id="36" name="Text Placeholder 18">
            <a:extLst>
              <a:ext uri="{FF2B5EF4-FFF2-40B4-BE49-F238E27FC236}">
                <a16:creationId xmlns:a16="http://schemas.microsoft.com/office/drawing/2014/main" id="{DE59CB7B-C029-196D-110B-115B58D82CA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82613" y="5122335"/>
            <a:ext cx="4817160" cy="317047"/>
          </a:xfrm>
        </p:spPr>
        <p:txBody>
          <a:bodyPr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subtitle here</a:t>
            </a:r>
            <a:endParaRPr lang="en-US" dirty="0"/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5DD6CFF6-35F7-3019-CA2C-1898E22FFC1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86718" y="6501655"/>
            <a:ext cx="4813056" cy="3563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rgbClr val="0661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References here</a:t>
            </a:r>
          </a:p>
        </p:txBody>
      </p:sp>
    </p:spTree>
    <p:extLst>
      <p:ext uri="{BB962C8B-B14F-4D97-AF65-F5344CB8AC3E}">
        <p14:creationId xmlns:p14="http://schemas.microsoft.com/office/powerpoint/2010/main" val="1486075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 pos="45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5BA299D-244F-054F-9548-DF4B1090727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0F5A5AAE-1A4B-761D-9F44-01D493B896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6718" y="2670800"/>
            <a:ext cx="4813056" cy="7820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endParaRPr lang="en-GB" dirty="0"/>
          </a:p>
          <a:p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129E7D-8C82-282F-BADF-77D429FCC271}"/>
              </a:ext>
            </a:extLst>
          </p:cNvPr>
          <p:cNvSpPr/>
          <p:nvPr userDrawn="1"/>
        </p:nvSpPr>
        <p:spPr>
          <a:xfrm>
            <a:off x="0" y="735918"/>
            <a:ext cx="200025" cy="998097"/>
          </a:xfrm>
          <a:prstGeom prst="rect">
            <a:avLst/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C45CFBE-B4BE-23EA-2DCE-535C8E020C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701268"/>
            <a:ext cx="4949825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rgbClr val="00923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title here</a:t>
            </a:r>
            <a:endParaRPr lang="en-US" dirty="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55E3E122-CAF3-C868-C02A-036E164E70BD}"/>
              </a:ext>
            </a:extLst>
          </p:cNvPr>
          <p:cNvSpPr>
            <a:spLocks noChangeAspect="1"/>
          </p:cNvSpPr>
          <p:nvPr userDrawn="1"/>
        </p:nvSpPr>
        <p:spPr>
          <a:xfrm>
            <a:off x="460541" y="2096685"/>
            <a:ext cx="5073131" cy="493795"/>
          </a:xfrm>
          <a:custGeom>
            <a:avLst/>
            <a:gdLst>
              <a:gd name="connsiteX0" fmla="*/ 255146 w 5073131"/>
              <a:gd name="connsiteY0" fmla="*/ 0 h 493795"/>
              <a:gd name="connsiteX1" fmla="*/ 928914 w 5073131"/>
              <a:gd name="connsiteY1" fmla="*/ 0 h 493795"/>
              <a:gd name="connsiteX2" fmla="*/ 948165 w 5073131"/>
              <a:gd name="connsiteY2" fmla="*/ 0 h 493795"/>
              <a:gd name="connsiteX3" fmla="*/ 1621933 w 5073131"/>
              <a:gd name="connsiteY3" fmla="*/ 0 h 493795"/>
              <a:gd name="connsiteX4" fmla="*/ 1825830 w 5073131"/>
              <a:gd name="connsiteY4" fmla="*/ 0 h 493795"/>
              <a:gd name="connsiteX5" fmla="*/ 1851214 w 5073131"/>
              <a:gd name="connsiteY5" fmla="*/ 0 h 493795"/>
              <a:gd name="connsiteX6" fmla="*/ 2499598 w 5073131"/>
              <a:gd name="connsiteY6" fmla="*/ 0 h 493795"/>
              <a:gd name="connsiteX7" fmla="*/ 2518849 w 5073131"/>
              <a:gd name="connsiteY7" fmla="*/ 0 h 493795"/>
              <a:gd name="connsiteX8" fmla="*/ 2524982 w 5073131"/>
              <a:gd name="connsiteY8" fmla="*/ 0 h 493795"/>
              <a:gd name="connsiteX9" fmla="*/ 2544233 w 5073131"/>
              <a:gd name="connsiteY9" fmla="*/ 0 h 493795"/>
              <a:gd name="connsiteX10" fmla="*/ 3192617 w 5073131"/>
              <a:gd name="connsiteY10" fmla="*/ 0 h 493795"/>
              <a:gd name="connsiteX11" fmla="*/ 3218001 w 5073131"/>
              <a:gd name="connsiteY11" fmla="*/ 0 h 493795"/>
              <a:gd name="connsiteX12" fmla="*/ 3421898 w 5073131"/>
              <a:gd name="connsiteY12" fmla="*/ 0 h 493795"/>
              <a:gd name="connsiteX13" fmla="*/ 4095666 w 5073131"/>
              <a:gd name="connsiteY13" fmla="*/ 0 h 493795"/>
              <a:gd name="connsiteX14" fmla="*/ 4114917 w 5073131"/>
              <a:gd name="connsiteY14" fmla="*/ 0 h 493795"/>
              <a:gd name="connsiteX15" fmla="*/ 4788685 w 5073131"/>
              <a:gd name="connsiteY15" fmla="*/ 0 h 493795"/>
              <a:gd name="connsiteX16" fmla="*/ 5073131 w 5073131"/>
              <a:gd name="connsiteY16" fmla="*/ 246898 h 493795"/>
              <a:gd name="connsiteX17" fmla="*/ 4788685 w 5073131"/>
              <a:gd name="connsiteY17" fmla="*/ 493795 h 493795"/>
              <a:gd name="connsiteX18" fmla="*/ 4114917 w 5073131"/>
              <a:gd name="connsiteY18" fmla="*/ 493795 h 493795"/>
              <a:gd name="connsiteX19" fmla="*/ 4095666 w 5073131"/>
              <a:gd name="connsiteY19" fmla="*/ 493795 h 493795"/>
              <a:gd name="connsiteX20" fmla="*/ 3421898 w 5073131"/>
              <a:gd name="connsiteY20" fmla="*/ 493795 h 493795"/>
              <a:gd name="connsiteX21" fmla="*/ 3218001 w 5073131"/>
              <a:gd name="connsiteY21" fmla="*/ 493795 h 493795"/>
              <a:gd name="connsiteX22" fmla="*/ 3198540 w 5073131"/>
              <a:gd name="connsiteY22" fmla="*/ 493795 h 493795"/>
              <a:gd name="connsiteX23" fmla="*/ 2544233 w 5073131"/>
              <a:gd name="connsiteY23" fmla="*/ 493795 h 493795"/>
              <a:gd name="connsiteX24" fmla="*/ 2524982 w 5073131"/>
              <a:gd name="connsiteY24" fmla="*/ 493795 h 493795"/>
              <a:gd name="connsiteX25" fmla="*/ 2524772 w 5073131"/>
              <a:gd name="connsiteY25" fmla="*/ 493795 h 493795"/>
              <a:gd name="connsiteX26" fmla="*/ 2505521 w 5073131"/>
              <a:gd name="connsiteY26" fmla="*/ 493795 h 493795"/>
              <a:gd name="connsiteX27" fmla="*/ 1851214 w 5073131"/>
              <a:gd name="connsiteY27" fmla="*/ 493795 h 493795"/>
              <a:gd name="connsiteX28" fmla="*/ 1831753 w 5073131"/>
              <a:gd name="connsiteY28" fmla="*/ 493795 h 493795"/>
              <a:gd name="connsiteX29" fmla="*/ 1627856 w 5073131"/>
              <a:gd name="connsiteY29" fmla="*/ 493795 h 493795"/>
              <a:gd name="connsiteX30" fmla="*/ 954088 w 5073131"/>
              <a:gd name="connsiteY30" fmla="*/ 493795 h 493795"/>
              <a:gd name="connsiteX31" fmla="*/ 934837 w 5073131"/>
              <a:gd name="connsiteY31" fmla="*/ 493795 h 493795"/>
              <a:gd name="connsiteX32" fmla="*/ 261069 w 5073131"/>
              <a:gd name="connsiteY32" fmla="*/ 493795 h 493795"/>
              <a:gd name="connsiteX33" fmla="*/ 12 w 5073131"/>
              <a:gd name="connsiteY33" fmla="*/ 246898 h 493795"/>
              <a:gd name="connsiteX34" fmla="*/ 255146 w 5073131"/>
              <a:gd name="connsiteY34" fmla="*/ 0 h 493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73131" h="493795">
                <a:moveTo>
                  <a:pt x="255146" y="0"/>
                </a:moveTo>
                <a:lnTo>
                  <a:pt x="928914" y="0"/>
                </a:lnTo>
                <a:lnTo>
                  <a:pt x="948165" y="0"/>
                </a:lnTo>
                <a:lnTo>
                  <a:pt x="1621933" y="0"/>
                </a:lnTo>
                <a:lnTo>
                  <a:pt x="1825830" y="0"/>
                </a:lnTo>
                <a:lnTo>
                  <a:pt x="1851214" y="0"/>
                </a:lnTo>
                <a:lnTo>
                  <a:pt x="2499598" y="0"/>
                </a:lnTo>
                <a:lnTo>
                  <a:pt x="2518849" y="0"/>
                </a:lnTo>
                <a:lnTo>
                  <a:pt x="2524982" y="0"/>
                </a:lnTo>
                <a:lnTo>
                  <a:pt x="2544233" y="0"/>
                </a:lnTo>
                <a:lnTo>
                  <a:pt x="3192617" y="0"/>
                </a:lnTo>
                <a:lnTo>
                  <a:pt x="3218001" y="0"/>
                </a:lnTo>
                <a:lnTo>
                  <a:pt x="3421898" y="0"/>
                </a:lnTo>
                <a:lnTo>
                  <a:pt x="4095666" y="0"/>
                </a:lnTo>
                <a:lnTo>
                  <a:pt x="4114917" y="0"/>
                </a:lnTo>
                <a:lnTo>
                  <a:pt x="4788685" y="0"/>
                </a:lnTo>
                <a:cubicBezTo>
                  <a:pt x="4984682" y="0"/>
                  <a:pt x="5073131" y="110533"/>
                  <a:pt x="5073131" y="246898"/>
                </a:cubicBezTo>
                <a:cubicBezTo>
                  <a:pt x="5073131" y="383263"/>
                  <a:pt x="4984682" y="493795"/>
                  <a:pt x="4788685" y="493795"/>
                </a:cubicBezTo>
                <a:lnTo>
                  <a:pt x="4114917" y="493795"/>
                </a:lnTo>
                <a:lnTo>
                  <a:pt x="4095666" y="493795"/>
                </a:lnTo>
                <a:lnTo>
                  <a:pt x="3421898" y="493795"/>
                </a:lnTo>
                <a:lnTo>
                  <a:pt x="3218001" y="493795"/>
                </a:lnTo>
                <a:lnTo>
                  <a:pt x="3198540" y="493795"/>
                </a:lnTo>
                <a:lnTo>
                  <a:pt x="2544233" y="493795"/>
                </a:lnTo>
                <a:lnTo>
                  <a:pt x="2524982" y="493795"/>
                </a:lnTo>
                <a:lnTo>
                  <a:pt x="2524772" y="493795"/>
                </a:lnTo>
                <a:lnTo>
                  <a:pt x="2505521" y="493795"/>
                </a:lnTo>
                <a:lnTo>
                  <a:pt x="1851214" y="493795"/>
                </a:lnTo>
                <a:lnTo>
                  <a:pt x="1831753" y="493795"/>
                </a:lnTo>
                <a:lnTo>
                  <a:pt x="1627856" y="493795"/>
                </a:lnTo>
                <a:lnTo>
                  <a:pt x="954088" y="493795"/>
                </a:lnTo>
                <a:lnTo>
                  <a:pt x="934837" y="493795"/>
                </a:lnTo>
                <a:lnTo>
                  <a:pt x="261069" y="493795"/>
                </a:lnTo>
                <a:cubicBezTo>
                  <a:pt x="65072" y="493795"/>
                  <a:pt x="1033" y="329197"/>
                  <a:pt x="12" y="246898"/>
                </a:cubicBezTo>
                <a:cubicBezTo>
                  <a:pt x="-1010" y="164598"/>
                  <a:pt x="59148" y="0"/>
                  <a:pt x="255146" y="0"/>
                </a:cubicBezTo>
                <a:close/>
              </a:path>
            </a:pathLst>
          </a:cu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999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latin typeface="HelveticaNeueLT Pro 65 Md" panose="020B0604020202020204" pitchFamily="34" charset="77"/>
            </a:endParaRP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57250493-5423-FAA3-3030-88D3AAE66A0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82613" y="2177005"/>
            <a:ext cx="4817160" cy="317047"/>
          </a:xfrm>
        </p:spPr>
        <p:txBody>
          <a:bodyPr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subtitle here</a:t>
            </a:r>
            <a:endParaRPr lang="en-US" dirty="0"/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F948502F-4238-4247-E2B6-62178F255EF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86718" y="4133840"/>
            <a:ext cx="4813056" cy="7820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endParaRPr lang="en-GB" dirty="0"/>
          </a:p>
          <a:p>
            <a:endParaRPr lang="en-GB" dirty="0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65C8646-70AE-F12B-9834-73083B67B758}"/>
              </a:ext>
            </a:extLst>
          </p:cNvPr>
          <p:cNvSpPr>
            <a:spLocks noChangeAspect="1"/>
          </p:cNvSpPr>
          <p:nvPr userDrawn="1"/>
        </p:nvSpPr>
        <p:spPr>
          <a:xfrm>
            <a:off x="460541" y="3559725"/>
            <a:ext cx="5073131" cy="493795"/>
          </a:xfrm>
          <a:custGeom>
            <a:avLst/>
            <a:gdLst>
              <a:gd name="connsiteX0" fmla="*/ 255146 w 5073131"/>
              <a:gd name="connsiteY0" fmla="*/ 0 h 493795"/>
              <a:gd name="connsiteX1" fmla="*/ 928914 w 5073131"/>
              <a:gd name="connsiteY1" fmla="*/ 0 h 493795"/>
              <a:gd name="connsiteX2" fmla="*/ 948165 w 5073131"/>
              <a:gd name="connsiteY2" fmla="*/ 0 h 493795"/>
              <a:gd name="connsiteX3" fmla="*/ 1621933 w 5073131"/>
              <a:gd name="connsiteY3" fmla="*/ 0 h 493795"/>
              <a:gd name="connsiteX4" fmla="*/ 1825830 w 5073131"/>
              <a:gd name="connsiteY4" fmla="*/ 0 h 493795"/>
              <a:gd name="connsiteX5" fmla="*/ 1851214 w 5073131"/>
              <a:gd name="connsiteY5" fmla="*/ 0 h 493795"/>
              <a:gd name="connsiteX6" fmla="*/ 2499598 w 5073131"/>
              <a:gd name="connsiteY6" fmla="*/ 0 h 493795"/>
              <a:gd name="connsiteX7" fmla="*/ 2518849 w 5073131"/>
              <a:gd name="connsiteY7" fmla="*/ 0 h 493795"/>
              <a:gd name="connsiteX8" fmla="*/ 2524982 w 5073131"/>
              <a:gd name="connsiteY8" fmla="*/ 0 h 493795"/>
              <a:gd name="connsiteX9" fmla="*/ 2544233 w 5073131"/>
              <a:gd name="connsiteY9" fmla="*/ 0 h 493795"/>
              <a:gd name="connsiteX10" fmla="*/ 3192617 w 5073131"/>
              <a:gd name="connsiteY10" fmla="*/ 0 h 493795"/>
              <a:gd name="connsiteX11" fmla="*/ 3218001 w 5073131"/>
              <a:gd name="connsiteY11" fmla="*/ 0 h 493795"/>
              <a:gd name="connsiteX12" fmla="*/ 3421898 w 5073131"/>
              <a:gd name="connsiteY12" fmla="*/ 0 h 493795"/>
              <a:gd name="connsiteX13" fmla="*/ 4095666 w 5073131"/>
              <a:gd name="connsiteY13" fmla="*/ 0 h 493795"/>
              <a:gd name="connsiteX14" fmla="*/ 4114917 w 5073131"/>
              <a:gd name="connsiteY14" fmla="*/ 0 h 493795"/>
              <a:gd name="connsiteX15" fmla="*/ 4788685 w 5073131"/>
              <a:gd name="connsiteY15" fmla="*/ 0 h 493795"/>
              <a:gd name="connsiteX16" fmla="*/ 5073131 w 5073131"/>
              <a:gd name="connsiteY16" fmla="*/ 246898 h 493795"/>
              <a:gd name="connsiteX17" fmla="*/ 4788685 w 5073131"/>
              <a:gd name="connsiteY17" fmla="*/ 493795 h 493795"/>
              <a:gd name="connsiteX18" fmla="*/ 4114917 w 5073131"/>
              <a:gd name="connsiteY18" fmla="*/ 493795 h 493795"/>
              <a:gd name="connsiteX19" fmla="*/ 4095666 w 5073131"/>
              <a:gd name="connsiteY19" fmla="*/ 493795 h 493795"/>
              <a:gd name="connsiteX20" fmla="*/ 3421898 w 5073131"/>
              <a:gd name="connsiteY20" fmla="*/ 493795 h 493795"/>
              <a:gd name="connsiteX21" fmla="*/ 3218001 w 5073131"/>
              <a:gd name="connsiteY21" fmla="*/ 493795 h 493795"/>
              <a:gd name="connsiteX22" fmla="*/ 3198540 w 5073131"/>
              <a:gd name="connsiteY22" fmla="*/ 493795 h 493795"/>
              <a:gd name="connsiteX23" fmla="*/ 2544233 w 5073131"/>
              <a:gd name="connsiteY23" fmla="*/ 493795 h 493795"/>
              <a:gd name="connsiteX24" fmla="*/ 2524982 w 5073131"/>
              <a:gd name="connsiteY24" fmla="*/ 493795 h 493795"/>
              <a:gd name="connsiteX25" fmla="*/ 2524772 w 5073131"/>
              <a:gd name="connsiteY25" fmla="*/ 493795 h 493795"/>
              <a:gd name="connsiteX26" fmla="*/ 2505521 w 5073131"/>
              <a:gd name="connsiteY26" fmla="*/ 493795 h 493795"/>
              <a:gd name="connsiteX27" fmla="*/ 1851214 w 5073131"/>
              <a:gd name="connsiteY27" fmla="*/ 493795 h 493795"/>
              <a:gd name="connsiteX28" fmla="*/ 1831753 w 5073131"/>
              <a:gd name="connsiteY28" fmla="*/ 493795 h 493795"/>
              <a:gd name="connsiteX29" fmla="*/ 1627856 w 5073131"/>
              <a:gd name="connsiteY29" fmla="*/ 493795 h 493795"/>
              <a:gd name="connsiteX30" fmla="*/ 954088 w 5073131"/>
              <a:gd name="connsiteY30" fmla="*/ 493795 h 493795"/>
              <a:gd name="connsiteX31" fmla="*/ 934837 w 5073131"/>
              <a:gd name="connsiteY31" fmla="*/ 493795 h 493795"/>
              <a:gd name="connsiteX32" fmla="*/ 261069 w 5073131"/>
              <a:gd name="connsiteY32" fmla="*/ 493795 h 493795"/>
              <a:gd name="connsiteX33" fmla="*/ 12 w 5073131"/>
              <a:gd name="connsiteY33" fmla="*/ 246898 h 493795"/>
              <a:gd name="connsiteX34" fmla="*/ 255146 w 5073131"/>
              <a:gd name="connsiteY34" fmla="*/ 0 h 493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73131" h="493795">
                <a:moveTo>
                  <a:pt x="255146" y="0"/>
                </a:moveTo>
                <a:lnTo>
                  <a:pt x="928914" y="0"/>
                </a:lnTo>
                <a:lnTo>
                  <a:pt x="948165" y="0"/>
                </a:lnTo>
                <a:lnTo>
                  <a:pt x="1621933" y="0"/>
                </a:lnTo>
                <a:lnTo>
                  <a:pt x="1825830" y="0"/>
                </a:lnTo>
                <a:lnTo>
                  <a:pt x="1851214" y="0"/>
                </a:lnTo>
                <a:lnTo>
                  <a:pt x="2499598" y="0"/>
                </a:lnTo>
                <a:lnTo>
                  <a:pt x="2518849" y="0"/>
                </a:lnTo>
                <a:lnTo>
                  <a:pt x="2524982" y="0"/>
                </a:lnTo>
                <a:lnTo>
                  <a:pt x="2544233" y="0"/>
                </a:lnTo>
                <a:lnTo>
                  <a:pt x="3192617" y="0"/>
                </a:lnTo>
                <a:lnTo>
                  <a:pt x="3218001" y="0"/>
                </a:lnTo>
                <a:lnTo>
                  <a:pt x="3421898" y="0"/>
                </a:lnTo>
                <a:lnTo>
                  <a:pt x="4095666" y="0"/>
                </a:lnTo>
                <a:lnTo>
                  <a:pt x="4114917" y="0"/>
                </a:lnTo>
                <a:lnTo>
                  <a:pt x="4788685" y="0"/>
                </a:lnTo>
                <a:cubicBezTo>
                  <a:pt x="4984682" y="0"/>
                  <a:pt x="5073131" y="110533"/>
                  <a:pt x="5073131" y="246898"/>
                </a:cubicBezTo>
                <a:cubicBezTo>
                  <a:pt x="5073131" y="383263"/>
                  <a:pt x="4984682" y="493795"/>
                  <a:pt x="4788685" y="493795"/>
                </a:cubicBezTo>
                <a:lnTo>
                  <a:pt x="4114917" y="493795"/>
                </a:lnTo>
                <a:lnTo>
                  <a:pt x="4095666" y="493795"/>
                </a:lnTo>
                <a:lnTo>
                  <a:pt x="3421898" y="493795"/>
                </a:lnTo>
                <a:lnTo>
                  <a:pt x="3218001" y="493795"/>
                </a:lnTo>
                <a:lnTo>
                  <a:pt x="3198540" y="493795"/>
                </a:lnTo>
                <a:lnTo>
                  <a:pt x="2544233" y="493795"/>
                </a:lnTo>
                <a:lnTo>
                  <a:pt x="2524982" y="493795"/>
                </a:lnTo>
                <a:lnTo>
                  <a:pt x="2524772" y="493795"/>
                </a:lnTo>
                <a:lnTo>
                  <a:pt x="2505521" y="493795"/>
                </a:lnTo>
                <a:lnTo>
                  <a:pt x="1851214" y="493795"/>
                </a:lnTo>
                <a:lnTo>
                  <a:pt x="1831753" y="493795"/>
                </a:lnTo>
                <a:lnTo>
                  <a:pt x="1627856" y="493795"/>
                </a:lnTo>
                <a:lnTo>
                  <a:pt x="954088" y="493795"/>
                </a:lnTo>
                <a:lnTo>
                  <a:pt x="934837" y="493795"/>
                </a:lnTo>
                <a:lnTo>
                  <a:pt x="261069" y="493795"/>
                </a:lnTo>
                <a:cubicBezTo>
                  <a:pt x="65072" y="493795"/>
                  <a:pt x="1033" y="329197"/>
                  <a:pt x="12" y="246898"/>
                </a:cubicBezTo>
                <a:cubicBezTo>
                  <a:pt x="-1010" y="164598"/>
                  <a:pt x="59148" y="0"/>
                  <a:pt x="255146" y="0"/>
                </a:cubicBezTo>
                <a:close/>
              </a:path>
            </a:pathLst>
          </a:cu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999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latin typeface="HelveticaNeueLT Pro 65 Md" panose="020B0604020202020204" pitchFamily="34" charset="77"/>
            </a:endParaRP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7F0123B5-BCF2-343A-B3EA-8E9429AA30C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82613" y="3640045"/>
            <a:ext cx="4817160" cy="317047"/>
          </a:xfrm>
        </p:spPr>
        <p:txBody>
          <a:bodyPr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subtitle here</a:t>
            </a:r>
            <a:endParaRPr lang="en-US" dirty="0"/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E02F68B1-476F-64FB-49E8-14CF10BDFC7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86718" y="5616130"/>
            <a:ext cx="4813056" cy="7820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endParaRPr lang="en-GB" dirty="0"/>
          </a:p>
          <a:p>
            <a:endParaRPr lang="en-GB" dirty="0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AC173F4E-FF0C-7030-3B5A-CBAAD5DA1B8E}"/>
              </a:ext>
            </a:extLst>
          </p:cNvPr>
          <p:cNvSpPr>
            <a:spLocks noChangeAspect="1"/>
          </p:cNvSpPr>
          <p:nvPr userDrawn="1"/>
        </p:nvSpPr>
        <p:spPr>
          <a:xfrm>
            <a:off x="460541" y="5042015"/>
            <a:ext cx="5073131" cy="493795"/>
          </a:xfrm>
          <a:custGeom>
            <a:avLst/>
            <a:gdLst>
              <a:gd name="connsiteX0" fmla="*/ 255146 w 5073131"/>
              <a:gd name="connsiteY0" fmla="*/ 0 h 493795"/>
              <a:gd name="connsiteX1" fmla="*/ 928914 w 5073131"/>
              <a:gd name="connsiteY1" fmla="*/ 0 h 493795"/>
              <a:gd name="connsiteX2" fmla="*/ 948165 w 5073131"/>
              <a:gd name="connsiteY2" fmla="*/ 0 h 493795"/>
              <a:gd name="connsiteX3" fmla="*/ 1621933 w 5073131"/>
              <a:gd name="connsiteY3" fmla="*/ 0 h 493795"/>
              <a:gd name="connsiteX4" fmla="*/ 1825830 w 5073131"/>
              <a:gd name="connsiteY4" fmla="*/ 0 h 493795"/>
              <a:gd name="connsiteX5" fmla="*/ 1851214 w 5073131"/>
              <a:gd name="connsiteY5" fmla="*/ 0 h 493795"/>
              <a:gd name="connsiteX6" fmla="*/ 2499598 w 5073131"/>
              <a:gd name="connsiteY6" fmla="*/ 0 h 493795"/>
              <a:gd name="connsiteX7" fmla="*/ 2518849 w 5073131"/>
              <a:gd name="connsiteY7" fmla="*/ 0 h 493795"/>
              <a:gd name="connsiteX8" fmla="*/ 2524982 w 5073131"/>
              <a:gd name="connsiteY8" fmla="*/ 0 h 493795"/>
              <a:gd name="connsiteX9" fmla="*/ 2544233 w 5073131"/>
              <a:gd name="connsiteY9" fmla="*/ 0 h 493795"/>
              <a:gd name="connsiteX10" fmla="*/ 3192617 w 5073131"/>
              <a:gd name="connsiteY10" fmla="*/ 0 h 493795"/>
              <a:gd name="connsiteX11" fmla="*/ 3218001 w 5073131"/>
              <a:gd name="connsiteY11" fmla="*/ 0 h 493795"/>
              <a:gd name="connsiteX12" fmla="*/ 3421898 w 5073131"/>
              <a:gd name="connsiteY12" fmla="*/ 0 h 493795"/>
              <a:gd name="connsiteX13" fmla="*/ 4095666 w 5073131"/>
              <a:gd name="connsiteY13" fmla="*/ 0 h 493795"/>
              <a:gd name="connsiteX14" fmla="*/ 4114917 w 5073131"/>
              <a:gd name="connsiteY14" fmla="*/ 0 h 493795"/>
              <a:gd name="connsiteX15" fmla="*/ 4788685 w 5073131"/>
              <a:gd name="connsiteY15" fmla="*/ 0 h 493795"/>
              <a:gd name="connsiteX16" fmla="*/ 5073131 w 5073131"/>
              <a:gd name="connsiteY16" fmla="*/ 246898 h 493795"/>
              <a:gd name="connsiteX17" fmla="*/ 4788685 w 5073131"/>
              <a:gd name="connsiteY17" fmla="*/ 493795 h 493795"/>
              <a:gd name="connsiteX18" fmla="*/ 4114917 w 5073131"/>
              <a:gd name="connsiteY18" fmla="*/ 493795 h 493795"/>
              <a:gd name="connsiteX19" fmla="*/ 4095666 w 5073131"/>
              <a:gd name="connsiteY19" fmla="*/ 493795 h 493795"/>
              <a:gd name="connsiteX20" fmla="*/ 3421898 w 5073131"/>
              <a:gd name="connsiteY20" fmla="*/ 493795 h 493795"/>
              <a:gd name="connsiteX21" fmla="*/ 3218001 w 5073131"/>
              <a:gd name="connsiteY21" fmla="*/ 493795 h 493795"/>
              <a:gd name="connsiteX22" fmla="*/ 3198540 w 5073131"/>
              <a:gd name="connsiteY22" fmla="*/ 493795 h 493795"/>
              <a:gd name="connsiteX23" fmla="*/ 2544233 w 5073131"/>
              <a:gd name="connsiteY23" fmla="*/ 493795 h 493795"/>
              <a:gd name="connsiteX24" fmla="*/ 2524982 w 5073131"/>
              <a:gd name="connsiteY24" fmla="*/ 493795 h 493795"/>
              <a:gd name="connsiteX25" fmla="*/ 2524772 w 5073131"/>
              <a:gd name="connsiteY25" fmla="*/ 493795 h 493795"/>
              <a:gd name="connsiteX26" fmla="*/ 2505521 w 5073131"/>
              <a:gd name="connsiteY26" fmla="*/ 493795 h 493795"/>
              <a:gd name="connsiteX27" fmla="*/ 1851214 w 5073131"/>
              <a:gd name="connsiteY27" fmla="*/ 493795 h 493795"/>
              <a:gd name="connsiteX28" fmla="*/ 1831753 w 5073131"/>
              <a:gd name="connsiteY28" fmla="*/ 493795 h 493795"/>
              <a:gd name="connsiteX29" fmla="*/ 1627856 w 5073131"/>
              <a:gd name="connsiteY29" fmla="*/ 493795 h 493795"/>
              <a:gd name="connsiteX30" fmla="*/ 954088 w 5073131"/>
              <a:gd name="connsiteY30" fmla="*/ 493795 h 493795"/>
              <a:gd name="connsiteX31" fmla="*/ 934837 w 5073131"/>
              <a:gd name="connsiteY31" fmla="*/ 493795 h 493795"/>
              <a:gd name="connsiteX32" fmla="*/ 261069 w 5073131"/>
              <a:gd name="connsiteY32" fmla="*/ 493795 h 493795"/>
              <a:gd name="connsiteX33" fmla="*/ 12 w 5073131"/>
              <a:gd name="connsiteY33" fmla="*/ 246898 h 493795"/>
              <a:gd name="connsiteX34" fmla="*/ 255146 w 5073131"/>
              <a:gd name="connsiteY34" fmla="*/ 0 h 493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73131" h="493795">
                <a:moveTo>
                  <a:pt x="255146" y="0"/>
                </a:moveTo>
                <a:lnTo>
                  <a:pt x="928914" y="0"/>
                </a:lnTo>
                <a:lnTo>
                  <a:pt x="948165" y="0"/>
                </a:lnTo>
                <a:lnTo>
                  <a:pt x="1621933" y="0"/>
                </a:lnTo>
                <a:lnTo>
                  <a:pt x="1825830" y="0"/>
                </a:lnTo>
                <a:lnTo>
                  <a:pt x="1851214" y="0"/>
                </a:lnTo>
                <a:lnTo>
                  <a:pt x="2499598" y="0"/>
                </a:lnTo>
                <a:lnTo>
                  <a:pt x="2518849" y="0"/>
                </a:lnTo>
                <a:lnTo>
                  <a:pt x="2524982" y="0"/>
                </a:lnTo>
                <a:lnTo>
                  <a:pt x="2544233" y="0"/>
                </a:lnTo>
                <a:lnTo>
                  <a:pt x="3192617" y="0"/>
                </a:lnTo>
                <a:lnTo>
                  <a:pt x="3218001" y="0"/>
                </a:lnTo>
                <a:lnTo>
                  <a:pt x="3421898" y="0"/>
                </a:lnTo>
                <a:lnTo>
                  <a:pt x="4095666" y="0"/>
                </a:lnTo>
                <a:lnTo>
                  <a:pt x="4114917" y="0"/>
                </a:lnTo>
                <a:lnTo>
                  <a:pt x="4788685" y="0"/>
                </a:lnTo>
                <a:cubicBezTo>
                  <a:pt x="4984682" y="0"/>
                  <a:pt x="5073131" y="110533"/>
                  <a:pt x="5073131" y="246898"/>
                </a:cubicBezTo>
                <a:cubicBezTo>
                  <a:pt x="5073131" y="383263"/>
                  <a:pt x="4984682" y="493795"/>
                  <a:pt x="4788685" y="493795"/>
                </a:cubicBezTo>
                <a:lnTo>
                  <a:pt x="4114917" y="493795"/>
                </a:lnTo>
                <a:lnTo>
                  <a:pt x="4095666" y="493795"/>
                </a:lnTo>
                <a:lnTo>
                  <a:pt x="3421898" y="493795"/>
                </a:lnTo>
                <a:lnTo>
                  <a:pt x="3218001" y="493795"/>
                </a:lnTo>
                <a:lnTo>
                  <a:pt x="3198540" y="493795"/>
                </a:lnTo>
                <a:lnTo>
                  <a:pt x="2544233" y="493795"/>
                </a:lnTo>
                <a:lnTo>
                  <a:pt x="2524982" y="493795"/>
                </a:lnTo>
                <a:lnTo>
                  <a:pt x="2524772" y="493795"/>
                </a:lnTo>
                <a:lnTo>
                  <a:pt x="2505521" y="493795"/>
                </a:lnTo>
                <a:lnTo>
                  <a:pt x="1851214" y="493795"/>
                </a:lnTo>
                <a:lnTo>
                  <a:pt x="1831753" y="493795"/>
                </a:lnTo>
                <a:lnTo>
                  <a:pt x="1627856" y="493795"/>
                </a:lnTo>
                <a:lnTo>
                  <a:pt x="954088" y="493795"/>
                </a:lnTo>
                <a:lnTo>
                  <a:pt x="934837" y="493795"/>
                </a:lnTo>
                <a:lnTo>
                  <a:pt x="261069" y="493795"/>
                </a:lnTo>
                <a:cubicBezTo>
                  <a:pt x="65072" y="493795"/>
                  <a:pt x="1033" y="329197"/>
                  <a:pt x="12" y="246898"/>
                </a:cubicBezTo>
                <a:cubicBezTo>
                  <a:pt x="-1010" y="164598"/>
                  <a:pt x="59148" y="0"/>
                  <a:pt x="255146" y="0"/>
                </a:cubicBezTo>
                <a:close/>
              </a:path>
            </a:pathLst>
          </a:cu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5999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latin typeface="HelveticaNeueLT Pro 65 Md" panose="020B0604020202020204" pitchFamily="34" charset="77"/>
            </a:endParaRP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D55BFFFD-DE73-0E16-2883-D85C5638320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82613" y="5122335"/>
            <a:ext cx="4817160" cy="317047"/>
          </a:xfrm>
        </p:spPr>
        <p:txBody>
          <a:bodyPr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subtitle here</a:t>
            </a:r>
            <a:endParaRPr lang="en-US" dirty="0"/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98B1E4FE-C452-2FC9-F709-0E70A59BFF6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86718" y="6501655"/>
            <a:ext cx="4813056" cy="3563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References here</a:t>
            </a:r>
          </a:p>
        </p:txBody>
      </p:sp>
    </p:spTree>
    <p:extLst>
      <p:ext uri="{BB962C8B-B14F-4D97-AF65-F5344CB8AC3E}">
        <p14:creationId xmlns:p14="http://schemas.microsoft.com/office/powerpoint/2010/main" val="3070637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9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5BA299D-244F-054F-9548-DF4B1090727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BDA49B-D7CC-0424-F888-7CADDB787E34}"/>
              </a:ext>
            </a:extLst>
          </p:cNvPr>
          <p:cNvSpPr/>
          <p:nvPr userDrawn="1"/>
        </p:nvSpPr>
        <p:spPr>
          <a:xfrm>
            <a:off x="0" y="735918"/>
            <a:ext cx="200025" cy="998097"/>
          </a:xfrm>
          <a:prstGeom prst="rect">
            <a:avLst/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7818D8C-D2E7-DC7A-792E-DCA9B7D580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701268"/>
            <a:ext cx="4949825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section title here</a:t>
            </a:r>
            <a:endParaRPr lang="en-US" dirty="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13135A7D-0081-7F18-CA63-D6D5DA0456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2512" y="2101928"/>
            <a:ext cx="4949825" cy="853028"/>
          </a:xfrm>
        </p:spPr>
        <p:txBody>
          <a:bodyPr>
            <a:noAutofit/>
          </a:bodyPr>
          <a:lstStyle>
            <a:lvl1pPr>
              <a:defRPr sz="2000" b="1">
                <a:solidFill>
                  <a:srgbClr val="06613D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BC997874-EE8E-5CFC-CF11-7C92E98656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512" y="3157270"/>
            <a:ext cx="4949825" cy="2999462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Body copy here</a:t>
            </a:r>
            <a:endParaRPr lang="en-US" dirty="0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D2CFA16B-0BFB-78E6-C3B6-CC0CDE63A45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86717" y="6359046"/>
            <a:ext cx="4945619" cy="3563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rgbClr val="0661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References here</a:t>
            </a:r>
          </a:p>
        </p:txBody>
      </p:sp>
    </p:spTree>
    <p:extLst>
      <p:ext uri="{BB962C8B-B14F-4D97-AF65-F5344CB8AC3E}">
        <p14:creationId xmlns:p14="http://schemas.microsoft.com/office/powerpoint/2010/main" val="3725633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5BA299D-244F-054F-9548-DF4B1090727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D29315-8818-B727-45AF-20F4FF329791}"/>
              </a:ext>
            </a:extLst>
          </p:cNvPr>
          <p:cNvSpPr/>
          <p:nvPr userDrawn="1"/>
        </p:nvSpPr>
        <p:spPr>
          <a:xfrm>
            <a:off x="0" y="735918"/>
            <a:ext cx="200025" cy="998097"/>
          </a:xfrm>
          <a:prstGeom prst="rect">
            <a:avLst/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3F8E32-BFA6-3443-6EB0-1884E986A9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701268"/>
            <a:ext cx="4949825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rgbClr val="00923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section title here</a:t>
            </a:r>
            <a:endParaRPr lang="en-US" dirty="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152CC9A4-E59B-9281-E5FB-CF938306D5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2512" y="2101928"/>
            <a:ext cx="4949825" cy="853028"/>
          </a:xfrm>
        </p:spPr>
        <p:txBody>
          <a:bodyPr>
            <a:noAutofit/>
          </a:bodyPr>
          <a:lstStyle>
            <a:lvl1pPr>
              <a:defRPr sz="2000" b="1">
                <a:solidFill>
                  <a:srgbClr val="06613D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C76FF50-2C22-D7C3-5150-4236B357CA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512" y="3157270"/>
            <a:ext cx="4949825" cy="2999462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bg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Body copy here</a:t>
            </a:r>
            <a:endParaRPr lang="en-US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34E45930-FF9E-355F-A700-0DF20151A33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86717" y="6359046"/>
            <a:ext cx="4945619" cy="3563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References here</a:t>
            </a:r>
          </a:p>
        </p:txBody>
      </p:sp>
    </p:spTree>
    <p:extLst>
      <p:ext uri="{BB962C8B-B14F-4D97-AF65-F5344CB8AC3E}">
        <p14:creationId xmlns:p14="http://schemas.microsoft.com/office/powerpoint/2010/main" val="4221856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B73B722-26AF-B04C-9758-68E6EDFDCC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511" y="4339056"/>
            <a:ext cx="2819501" cy="181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600">
                <a:solidFill>
                  <a:srgbClr val="B2B1B1"/>
                </a:solidFill>
              </a:defRPr>
            </a:lvl2pPr>
            <a:lvl3pPr marL="914400" indent="0">
              <a:buNone/>
              <a:defRPr sz="1600">
                <a:solidFill>
                  <a:srgbClr val="B2B1B1"/>
                </a:solidFill>
              </a:defRPr>
            </a:lvl3pPr>
            <a:lvl4pPr marL="1371600" indent="0">
              <a:buNone/>
              <a:defRPr sz="1600">
                <a:solidFill>
                  <a:srgbClr val="B2B1B1"/>
                </a:solidFill>
              </a:defRPr>
            </a:lvl4pPr>
            <a:lvl5pPr marL="1828800" indent="0">
              <a:buNone/>
              <a:defRPr sz="1600">
                <a:solidFill>
                  <a:srgbClr val="B2B1B1"/>
                </a:solidFill>
              </a:defRPr>
            </a:lvl5pPr>
          </a:lstStyle>
          <a:p>
            <a:pPr lvl="0"/>
            <a:r>
              <a:rPr lang="en-GB" dirty="0"/>
              <a:t>Body copy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1C699E-BFAB-F751-09EB-FA5BE68338F5}"/>
              </a:ext>
            </a:extLst>
          </p:cNvPr>
          <p:cNvSpPr/>
          <p:nvPr userDrawn="1"/>
        </p:nvSpPr>
        <p:spPr>
          <a:xfrm>
            <a:off x="0" y="735918"/>
            <a:ext cx="200025" cy="998097"/>
          </a:xfrm>
          <a:prstGeom prst="rect">
            <a:avLst/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CC9657C-BC17-C3EE-4C53-7D96BE40E2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701268"/>
            <a:ext cx="4949825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rgbClr val="00923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title here</a:t>
            </a:r>
            <a:endParaRPr lang="en-US" dirty="0"/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E2AAF537-7A95-4809-B9B5-8CD346FB00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2511" y="3608546"/>
            <a:ext cx="2819501" cy="5486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rgbClr val="06613D"/>
                </a:solidFill>
              </a:defRPr>
            </a:lvl1pPr>
            <a:lvl2pPr marL="457200" indent="0">
              <a:buNone/>
              <a:defRPr sz="1600">
                <a:solidFill>
                  <a:srgbClr val="B2B1B1"/>
                </a:solidFill>
              </a:defRPr>
            </a:lvl2pPr>
            <a:lvl3pPr marL="914400" indent="0">
              <a:buNone/>
              <a:defRPr sz="1600">
                <a:solidFill>
                  <a:srgbClr val="B2B1B1"/>
                </a:solidFill>
              </a:defRPr>
            </a:lvl3pPr>
            <a:lvl4pPr marL="1371600" indent="0">
              <a:buNone/>
              <a:defRPr sz="1600">
                <a:solidFill>
                  <a:srgbClr val="B2B1B1"/>
                </a:solidFill>
              </a:defRPr>
            </a:lvl4pPr>
            <a:lvl5pPr marL="1828800" indent="0">
              <a:buNone/>
              <a:defRPr sz="1600">
                <a:solidFill>
                  <a:srgbClr val="B2B1B1"/>
                </a:solidFill>
              </a:defRPr>
            </a:lvl5pPr>
          </a:lstStyle>
          <a:p>
            <a:pPr lvl="0"/>
            <a:r>
              <a:rPr lang="en-GB" dirty="0"/>
              <a:t>Subtitle here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C9856291-76D5-C222-1549-8529D0FC40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71117" y="4339056"/>
            <a:ext cx="2819501" cy="181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600">
                <a:solidFill>
                  <a:srgbClr val="B2B1B1"/>
                </a:solidFill>
              </a:defRPr>
            </a:lvl2pPr>
            <a:lvl3pPr marL="914400" indent="0">
              <a:buNone/>
              <a:defRPr sz="1600">
                <a:solidFill>
                  <a:srgbClr val="B2B1B1"/>
                </a:solidFill>
              </a:defRPr>
            </a:lvl3pPr>
            <a:lvl4pPr marL="1371600" indent="0">
              <a:buNone/>
              <a:defRPr sz="1600">
                <a:solidFill>
                  <a:srgbClr val="B2B1B1"/>
                </a:solidFill>
              </a:defRPr>
            </a:lvl4pPr>
            <a:lvl5pPr marL="1828800" indent="0">
              <a:buNone/>
              <a:defRPr sz="1600">
                <a:solidFill>
                  <a:srgbClr val="B2B1B1"/>
                </a:solidFill>
              </a:defRPr>
            </a:lvl5pPr>
          </a:lstStyle>
          <a:p>
            <a:pPr lvl="0"/>
            <a:r>
              <a:rPr lang="en-GB" dirty="0"/>
              <a:t>Body copy here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DF76DBD0-CAD6-5585-AE72-B8B2696D9A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71117" y="3608546"/>
            <a:ext cx="2819501" cy="5486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rgbClr val="06613D"/>
                </a:solidFill>
              </a:defRPr>
            </a:lvl1pPr>
            <a:lvl2pPr marL="457200" indent="0">
              <a:buNone/>
              <a:defRPr sz="1600">
                <a:solidFill>
                  <a:srgbClr val="B2B1B1"/>
                </a:solidFill>
              </a:defRPr>
            </a:lvl2pPr>
            <a:lvl3pPr marL="914400" indent="0">
              <a:buNone/>
              <a:defRPr sz="1600">
                <a:solidFill>
                  <a:srgbClr val="B2B1B1"/>
                </a:solidFill>
              </a:defRPr>
            </a:lvl3pPr>
            <a:lvl4pPr marL="1371600" indent="0">
              <a:buNone/>
              <a:defRPr sz="1600">
                <a:solidFill>
                  <a:srgbClr val="B2B1B1"/>
                </a:solidFill>
              </a:defRPr>
            </a:lvl4pPr>
            <a:lvl5pPr marL="1828800" indent="0">
              <a:buNone/>
              <a:defRPr sz="1600">
                <a:solidFill>
                  <a:srgbClr val="B2B1B1"/>
                </a:solidFill>
              </a:defRPr>
            </a:lvl5pPr>
          </a:lstStyle>
          <a:p>
            <a:pPr lvl="0"/>
            <a:r>
              <a:rPr lang="en-GB" dirty="0"/>
              <a:t>Subtitle here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33EAF242-A1BC-3A42-97AA-3EAEEA64B4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59723" y="4339056"/>
            <a:ext cx="2819501" cy="181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600">
                <a:solidFill>
                  <a:srgbClr val="B2B1B1"/>
                </a:solidFill>
              </a:defRPr>
            </a:lvl2pPr>
            <a:lvl3pPr marL="914400" indent="0">
              <a:buNone/>
              <a:defRPr sz="1600">
                <a:solidFill>
                  <a:srgbClr val="B2B1B1"/>
                </a:solidFill>
              </a:defRPr>
            </a:lvl3pPr>
            <a:lvl4pPr marL="1371600" indent="0">
              <a:buNone/>
              <a:defRPr sz="1600">
                <a:solidFill>
                  <a:srgbClr val="B2B1B1"/>
                </a:solidFill>
              </a:defRPr>
            </a:lvl4pPr>
            <a:lvl5pPr marL="1828800" indent="0">
              <a:buNone/>
              <a:defRPr sz="1600">
                <a:solidFill>
                  <a:srgbClr val="B2B1B1"/>
                </a:solidFill>
              </a:defRPr>
            </a:lvl5pPr>
          </a:lstStyle>
          <a:p>
            <a:pPr lvl="0"/>
            <a:r>
              <a:rPr lang="en-GB" dirty="0"/>
              <a:t>Body copy here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3B85ACFF-84EC-B0F3-0FF6-78DB3D6B83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59723" y="3608546"/>
            <a:ext cx="2819501" cy="5486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>
                <a:solidFill>
                  <a:srgbClr val="06613D"/>
                </a:solidFill>
              </a:defRPr>
            </a:lvl1pPr>
            <a:lvl2pPr marL="457200" indent="0">
              <a:buNone/>
              <a:defRPr sz="1600">
                <a:solidFill>
                  <a:srgbClr val="B2B1B1"/>
                </a:solidFill>
              </a:defRPr>
            </a:lvl2pPr>
            <a:lvl3pPr marL="914400" indent="0">
              <a:buNone/>
              <a:defRPr sz="1600">
                <a:solidFill>
                  <a:srgbClr val="B2B1B1"/>
                </a:solidFill>
              </a:defRPr>
            </a:lvl3pPr>
            <a:lvl4pPr marL="1371600" indent="0">
              <a:buNone/>
              <a:defRPr sz="1600">
                <a:solidFill>
                  <a:srgbClr val="B2B1B1"/>
                </a:solidFill>
              </a:defRPr>
            </a:lvl4pPr>
            <a:lvl5pPr marL="1828800" indent="0">
              <a:buNone/>
              <a:defRPr sz="1600">
                <a:solidFill>
                  <a:srgbClr val="B2B1B1"/>
                </a:solidFill>
              </a:defRPr>
            </a:lvl5pPr>
          </a:lstStyle>
          <a:p>
            <a:pPr lvl="0"/>
            <a:r>
              <a:rPr lang="en-GB" dirty="0"/>
              <a:t>Subtitle here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8B3A7EE1-9CFB-59F6-CBB8-1B1A2451B7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86717" y="6359046"/>
            <a:ext cx="10592507" cy="3563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References here</a:t>
            </a:r>
          </a:p>
        </p:txBody>
      </p:sp>
    </p:spTree>
    <p:extLst>
      <p:ext uri="{BB962C8B-B14F-4D97-AF65-F5344CB8AC3E}">
        <p14:creationId xmlns:p14="http://schemas.microsoft.com/office/powerpoint/2010/main" val="141850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08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  <p15:guide id="4" pos="726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9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CF0097-76B5-BC4F-A8AF-00ED378F3D7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D517BE8-0C41-B54B-AC60-2B2BF75C66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98868" y="2101928"/>
            <a:ext cx="4915727" cy="2541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923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7B1325"/>
                </a:solidFill>
                <a:latin typeface="Helvetica" pitchFamily="2" charset="0"/>
              </a:defRPr>
            </a:lvl2pPr>
            <a:lvl3pPr>
              <a:defRPr>
                <a:solidFill>
                  <a:schemeClr val="bg1"/>
                </a:solidFill>
                <a:latin typeface="Helvetica" pitchFamily="2" charset="0"/>
              </a:defRPr>
            </a:lvl3pPr>
            <a:lvl4pPr>
              <a:defRPr>
                <a:solidFill>
                  <a:schemeClr val="bg1"/>
                </a:solidFill>
                <a:latin typeface="Helvetica" pitchFamily="2" charset="0"/>
              </a:defRPr>
            </a:lvl4pPr>
            <a:lvl5pPr>
              <a:defRPr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3B472B6C-8BE0-A742-B7DF-3BBAB4ECF9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98868" y="2542697"/>
            <a:ext cx="4915727" cy="12291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2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Body copy here</a:t>
            </a:r>
          </a:p>
          <a:p>
            <a:pPr lvl="0"/>
            <a:endParaRPr lang="en-US" dirty="0"/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11321D7C-C0B6-FC45-B123-6E78C91409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98868" y="4243863"/>
            <a:ext cx="4915727" cy="2541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923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7B1325"/>
                </a:solidFill>
                <a:latin typeface="Helvetica" pitchFamily="2" charset="0"/>
              </a:defRPr>
            </a:lvl2pPr>
            <a:lvl3pPr>
              <a:defRPr>
                <a:solidFill>
                  <a:schemeClr val="bg1"/>
                </a:solidFill>
                <a:latin typeface="Helvetica" pitchFamily="2" charset="0"/>
              </a:defRPr>
            </a:lvl3pPr>
            <a:lvl4pPr>
              <a:defRPr>
                <a:solidFill>
                  <a:schemeClr val="bg1"/>
                </a:solidFill>
                <a:latin typeface="Helvetica" pitchFamily="2" charset="0"/>
              </a:defRPr>
            </a:lvl4pPr>
            <a:lvl5pPr>
              <a:defRPr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9AFFCFD7-1C19-C64F-AD11-F14490FF3D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98868" y="4769027"/>
            <a:ext cx="4915727" cy="16193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2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Body copy here</a:t>
            </a:r>
          </a:p>
          <a:p>
            <a:pPr lvl="0"/>
            <a:endParaRPr lang="en-US" dirty="0"/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7A0426-2DDB-1742-40F0-89FB4DE5033E}"/>
              </a:ext>
            </a:extLst>
          </p:cNvPr>
          <p:cNvSpPr/>
          <p:nvPr userDrawn="1"/>
        </p:nvSpPr>
        <p:spPr>
          <a:xfrm>
            <a:off x="0" y="735918"/>
            <a:ext cx="200025" cy="998097"/>
          </a:xfrm>
          <a:prstGeom prst="rect">
            <a:avLst/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DD9FFF-2584-03AD-A52B-B6B1AA777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701268"/>
            <a:ext cx="4949825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section title here</a:t>
            </a:r>
            <a:endParaRPr lang="en-US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F488B83A-19DE-4B4C-2EDC-D310628B14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2512" y="2101928"/>
            <a:ext cx="4949825" cy="853028"/>
          </a:xfrm>
        </p:spPr>
        <p:txBody>
          <a:bodyPr>
            <a:noAutofit/>
          </a:bodyPr>
          <a:lstStyle>
            <a:lvl1pPr>
              <a:defRPr sz="2000" b="1">
                <a:solidFill>
                  <a:srgbClr val="06613D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83E5BC7-7420-F853-F219-74E9E1C7B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512" y="3157270"/>
            <a:ext cx="4949825" cy="2999462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Body copy here</a:t>
            </a:r>
            <a:endParaRPr lang="en-US" dirty="0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BC05F844-2CDA-2DBE-B1A5-DF2F131D3F2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86717" y="6359046"/>
            <a:ext cx="4945619" cy="3563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rgbClr val="0661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References here</a:t>
            </a:r>
          </a:p>
        </p:txBody>
      </p:sp>
    </p:spTree>
    <p:extLst>
      <p:ext uri="{BB962C8B-B14F-4D97-AF65-F5344CB8AC3E}">
        <p14:creationId xmlns:p14="http://schemas.microsoft.com/office/powerpoint/2010/main" val="473304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9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CF0097-76B5-BC4F-A8AF-00ED378F3D75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D517BE8-0C41-B54B-AC60-2B2BF75C66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98868" y="2101928"/>
            <a:ext cx="4915727" cy="2541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7B1325"/>
                </a:solidFill>
                <a:latin typeface="Helvetica" pitchFamily="2" charset="0"/>
              </a:defRPr>
            </a:lvl2pPr>
            <a:lvl3pPr>
              <a:defRPr>
                <a:solidFill>
                  <a:schemeClr val="bg1"/>
                </a:solidFill>
                <a:latin typeface="Helvetica" pitchFamily="2" charset="0"/>
              </a:defRPr>
            </a:lvl3pPr>
            <a:lvl4pPr>
              <a:defRPr>
                <a:solidFill>
                  <a:schemeClr val="bg1"/>
                </a:solidFill>
                <a:latin typeface="Helvetica" pitchFamily="2" charset="0"/>
              </a:defRPr>
            </a:lvl4pPr>
            <a:lvl5pPr>
              <a:defRPr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3B472B6C-8BE0-A742-B7DF-3BBAB4ECF9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98868" y="2542697"/>
            <a:ext cx="4915727" cy="12291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2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Body copy here</a:t>
            </a:r>
          </a:p>
          <a:p>
            <a:pPr lvl="0"/>
            <a:endParaRPr lang="en-US" dirty="0"/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11321D7C-C0B6-FC45-B123-6E78C91409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98868" y="4243863"/>
            <a:ext cx="4915727" cy="2541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7B1325"/>
                </a:solidFill>
                <a:latin typeface="Helvetica" pitchFamily="2" charset="0"/>
              </a:defRPr>
            </a:lvl2pPr>
            <a:lvl3pPr>
              <a:defRPr>
                <a:solidFill>
                  <a:schemeClr val="bg1"/>
                </a:solidFill>
                <a:latin typeface="Helvetica" pitchFamily="2" charset="0"/>
              </a:defRPr>
            </a:lvl3pPr>
            <a:lvl4pPr>
              <a:defRPr>
                <a:solidFill>
                  <a:schemeClr val="bg1"/>
                </a:solidFill>
                <a:latin typeface="Helvetica" pitchFamily="2" charset="0"/>
              </a:defRPr>
            </a:lvl4pPr>
            <a:lvl5pPr>
              <a:defRPr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9AFFCFD7-1C19-C64F-AD11-F14490FF3D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98868" y="4769027"/>
            <a:ext cx="4915727" cy="16193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2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Body copy here</a:t>
            </a:r>
          </a:p>
          <a:p>
            <a:pPr lvl="0"/>
            <a:endParaRPr lang="en-US" dirty="0"/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7A0426-2DDB-1742-40F0-89FB4DE5033E}"/>
              </a:ext>
            </a:extLst>
          </p:cNvPr>
          <p:cNvSpPr/>
          <p:nvPr userDrawn="1"/>
        </p:nvSpPr>
        <p:spPr>
          <a:xfrm>
            <a:off x="0" y="735918"/>
            <a:ext cx="200025" cy="998097"/>
          </a:xfrm>
          <a:prstGeom prst="rect">
            <a:avLst/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DD9FFF-2584-03AD-A52B-B6B1AA777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701268"/>
            <a:ext cx="4949825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rgbClr val="00923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section title here</a:t>
            </a:r>
            <a:endParaRPr lang="en-US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F488B83A-19DE-4B4C-2EDC-D310628B14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2512" y="2101928"/>
            <a:ext cx="4949825" cy="853028"/>
          </a:xfrm>
        </p:spPr>
        <p:txBody>
          <a:bodyPr>
            <a:noAutofit/>
          </a:bodyPr>
          <a:lstStyle>
            <a:lvl1pPr>
              <a:defRPr sz="2000" b="1">
                <a:solidFill>
                  <a:srgbClr val="06613D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83E5BC7-7420-F853-F219-74E9E1C7B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512" y="3157270"/>
            <a:ext cx="4949825" cy="2999462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bg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Body copy here</a:t>
            </a:r>
            <a:endParaRPr lang="en-US" dirty="0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BC05F844-2CDA-2DBE-B1A5-DF2F131D3F2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86717" y="6359046"/>
            <a:ext cx="4945619" cy="3563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References here</a:t>
            </a:r>
          </a:p>
        </p:txBody>
      </p:sp>
    </p:spTree>
    <p:extLst>
      <p:ext uri="{BB962C8B-B14F-4D97-AF65-F5344CB8AC3E}">
        <p14:creationId xmlns:p14="http://schemas.microsoft.com/office/powerpoint/2010/main" val="4010460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415E6DA-AC3F-A141-A9D2-E5BF2CB7140F}"/>
              </a:ext>
            </a:extLst>
          </p:cNvPr>
          <p:cNvSpPr/>
          <p:nvPr userDrawn="1"/>
        </p:nvSpPr>
        <p:spPr>
          <a:xfrm>
            <a:off x="582512" y="2338938"/>
            <a:ext cx="3226850" cy="3734602"/>
          </a:xfrm>
          <a:prstGeom prst="roundRect">
            <a:avLst>
              <a:gd name="adj" fmla="val 5475"/>
            </a:avLst>
          </a:prstGeom>
          <a:solidFill>
            <a:srgbClr val="0092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B73B722-26AF-B04C-9758-68E6EDFDCC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039" y="3375960"/>
            <a:ext cx="2714439" cy="23799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rgbClr val="B2B1B1"/>
                </a:solidFill>
              </a:defRPr>
            </a:lvl2pPr>
            <a:lvl3pPr marL="914400" indent="0">
              <a:buNone/>
              <a:defRPr sz="1600">
                <a:solidFill>
                  <a:srgbClr val="B2B1B1"/>
                </a:solidFill>
              </a:defRPr>
            </a:lvl3pPr>
            <a:lvl4pPr marL="1371600" indent="0">
              <a:buNone/>
              <a:defRPr sz="1600">
                <a:solidFill>
                  <a:srgbClr val="B2B1B1"/>
                </a:solidFill>
              </a:defRPr>
            </a:lvl4pPr>
            <a:lvl5pPr marL="1828800" indent="0">
              <a:buNone/>
              <a:defRPr sz="1600">
                <a:solidFill>
                  <a:srgbClr val="B2B1B1"/>
                </a:solidFill>
              </a:defRPr>
            </a:lvl5pPr>
          </a:lstStyle>
          <a:p>
            <a:pPr lvl="0"/>
            <a:r>
              <a:rPr lang="en-GB" dirty="0"/>
              <a:t>Body copy here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BB54ECCD-50DA-9C4C-8F10-0C5CAE08A0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5039" y="2565305"/>
            <a:ext cx="2714440" cy="5852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7B1325"/>
                </a:solidFill>
                <a:latin typeface="Helvetica" pitchFamily="2" charset="0"/>
              </a:defRPr>
            </a:lvl2pPr>
            <a:lvl3pPr>
              <a:defRPr>
                <a:solidFill>
                  <a:schemeClr val="bg1"/>
                </a:solidFill>
                <a:latin typeface="Helvetica" pitchFamily="2" charset="0"/>
              </a:defRPr>
            </a:lvl3pPr>
            <a:lvl4pPr>
              <a:defRPr>
                <a:solidFill>
                  <a:schemeClr val="bg1"/>
                </a:solidFill>
                <a:latin typeface="Helvetica" pitchFamily="2" charset="0"/>
              </a:defRPr>
            </a:lvl4pPr>
            <a:lvl5pPr>
              <a:defRPr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3D7272-5047-4600-1223-74D45AFA614A}"/>
              </a:ext>
            </a:extLst>
          </p:cNvPr>
          <p:cNvSpPr/>
          <p:nvPr userDrawn="1"/>
        </p:nvSpPr>
        <p:spPr>
          <a:xfrm>
            <a:off x="0" y="735918"/>
            <a:ext cx="200025" cy="998097"/>
          </a:xfrm>
          <a:prstGeom prst="rect">
            <a:avLst/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54E4DBC-4698-2234-2A6B-67B831836A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701268"/>
            <a:ext cx="4949825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rgbClr val="00923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title here</a:t>
            </a:r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8948639-45DF-0BEC-6BD2-96D4EAEBD7D6}"/>
              </a:ext>
            </a:extLst>
          </p:cNvPr>
          <p:cNvSpPr/>
          <p:nvPr userDrawn="1"/>
        </p:nvSpPr>
        <p:spPr>
          <a:xfrm>
            <a:off x="4482575" y="2338938"/>
            <a:ext cx="3226850" cy="3734602"/>
          </a:xfrm>
          <a:prstGeom prst="roundRect">
            <a:avLst>
              <a:gd name="adj" fmla="val 5475"/>
            </a:avLst>
          </a:prstGeom>
          <a:solidFill>
            <a:srgbClr val="0092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3DFF29D9-6E4E-6FA3-BC54-832FC729DE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35102" y="3375960"/>
            <a:ext cx="2714439" cy="23799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rgbClr val="B2B1B1"/>
                </a:solidFill>
              </a:defRPr>
            </a:lvl2pPr>
            <a:lvl3pPr marL="914400" indent="0">
              <a:buNone/>
              <a:defRPr sz="1600">
                <a:solidFill>
                  <a:srgbClr val="B2B1B1"/>
                </a:solidFill>
              </a:defRPr>
            </a:lvl3pPr>
            <a:lvl4pPr marL="1371600" indent="0">
              <a:buNone/>
              <a:defRPr sz="1600">
                <a:solidFill>
                  <a:srgbClr val="B2B1B1"/>
                </a:solidFill>
              </a:defRPr>
            </a:lvl4pPr>
            <a:lvl5pPr marL="1828800" indent="0">
              <a:buNone/>
              <a:defRPr sz="1600">
                <a:solidFill>
                  <a:srgbClr val="B2B1B1"/>
                </a:solidFill>
              </a:defRPr>
            </a:lvl5pPr>
          </a:lstStyle>
          <a:p>
            <a:pPr lvl="0"/>
            <a:r>
              <a:rPr lang="en-GB" dirty="0"/>
              <a:t>Body copy here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CCB039ED-8130-0445-939E-F122BA83A5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35102" y="2565305"/>
            <a:ext cx="2714440" cy="5852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7B1325"/>
                </a:solidFill>
                <a:latin typeface="Helvetica" pitchFamily="2" charset="0"/>
              </a:defRPr>
            </a:lvl2pPr>
            <a:lvl3pPr>
              <a:defRPr>
                <a:solidFill>
                  <a:schemeClr val="bg1"/>
                </a:solidFill>
                <a:latin typeface="Helvetica" pitchFamily="2" charset="0"/>
              </a:defRPr>
            </a:lvl3pPr>
            <a:lvl4pPr>
              <a:defRPr>
                <a:solidFill>
                  <a:schemeClr val="bg1"/>
                </a:solidFill>
                <a:latin typeface="Helvetica" pitchFamily="2" charset="0"/>
              </a:defRPr>
            </a:lvl4pPr>
            <a:lvl5pPr>
              <a:defRPr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4B6D012-DE88-954C-55C6-F95DAAE14116}"/>
              </a:ext>
            </a:extLst>
          </p:cNvPr>
          <p:cNvSpPr/>
          <p:nvPr userDrawn="1"/>
        </p:nvSpPr>
        <p:spPr>
          <a:xfrm>
            <a:off x="8378976" y="2338938"/>
            <a:ext cx="3226850" cy="3734602"/>
          </a:xfrm>
          <a:prstGeom prst="roundRect">
            <a:avLst>
              <a:gd name="adj" fmla="val 5475"/>
            </a:avLst>
          </a:prstGeom>
          <a:solidFill>
            <a:srgbClr val="0092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0BCA738-F8B9-C39D-50FE-CB6D4AA971C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31503" y="3375960"/>
            <a:ext cx="2714439" cy="23799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rgbClr val="B2B1B1"/>
                </a:solidFill>
              </a:defRPr>
            </a:lvl2pPr>
            <a:lvl3pPr marL="914400" indent="0">
              <a:buNone/>
              <a:defRPr sz="1600">
                <a:solidFill>
                  <a:srgbClr val="B2B1B1"/>
                </a:solidFill>
              </a:defRPr>
            </a:lvl3pPr>
            <a:lvl4pPr marL="1371600" indent="0">
              <a:buNone/>
              <a:defRPr sz="1600">
                <a:solidFill>
                  <a:srgbClr val="B2B1B1"/>
                </a:solidFill>
              </a:defRPr>
            </a:lvl4pPr>
            <a:lvl5pPr marL="1828800" indent="0">
              <a:buNone/>
              <a:defRPr sz="1600">
                <a:solidFill>
                  <a:srgbClr val="B2B1B1"/>
                </a:solidFill>
              </a:defRPr>
            </a:lvl5pPr>
          </a:lstStyle>
          <a:p>
            <a:pPr lvl="0"/>
            <a:r>
              <a:rPr lang="en-GB" dirty="0"/>
              <a:t>Body copy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611DD89-ED3C-F7D5-A6EC-08998C9843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31503" y="2565305"/>
            <a:ext cx="2714440" cy="5852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7B1325"/>
                </a:solidFill>
                <a:latin typeface="Helvetica" pitchFamily="2" charset="0"/>
              </a:defRPr>
            </a:lvl2pPr>
            <a:lvl3pPr>
              <a:defRPr>
                <a:solidFill>
                  <a:schemeClr val="bg1"/>
                </a:solidFill>
                <a:latin typeface="Helvetica" pitchFamily="2" charset="0"/>
              </a:defRPr>
            </a:lvl3pPr>
            <a:lvl4pPr>
              <a:defRPr>
                <a:solidFill>
                  <a:schemeClr val="bg1"/>
                </a:solidFill>
                <a:latin typeface="Helvetica" pitchFamily="2" charset="0"/>
              </a:defRPr>
            </a:lvl4pPr>
            <a:lvl5pPr>
              <a:defRPr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31407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  <p15:guide id="4" pos="726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bg>
      <p:bgPr>
        <a:solidFill>
          <a:srgbClr val="009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661F22-FCB3-953A-0167-D31A5D20424D}"/>
              </a:ext>
            </a:extLst>
          </p:cNvPr>
          <p:cNvSpPr/>
          <p:nvPr userDrawn="1"/>
        </p:nvSpPr>
        <p:spPr>
          <a:xfrm>
            <a:off x="0" y="735918"/>
            <a:ext cx="200025" cy="998097"/>
          </a:xfrm>
          <a:prstGeom prst="rect">
            <a:avLst/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D971AB2-C4DA-375D-6030-3CC6261680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701268"/>
            <a:ext cx="7146574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section title here</a:t>
            </a:r>
            <a:endParaRPr lang="en-US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18427665-B3EE-E3F5-DF64-969421BCA1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2512" y="2101928"/>
            <a:ext cx="10929303" cy="853028"/>
          </a:xfrm>
        </p:spPr>
        <p:txBody>
          <a:bodyPr>
            <a:noAutofit/>
          </a:bodyPr>
          <a:lstStyle>
            <a:lvl1pPr>
              <a:defRPr sz="2000" b="1">
                <a:solidFill>
                  <a:srgbClr val="06613D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76101AAA-4769-60C2-EB95-52AFDA803C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512" y="3157270"/>
            <a:ext cx="10929303" cy="2999462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Body copy here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15FDB99-6BE4-2446-8752-667C6516ACB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86717" y="6359046"/>
            <a:ext cx="10925098" cy="3563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rgbClr val="0661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References here</a:t>
            </a:r>
          </a:p>
        </p:txBody>
      </p:sp>
    </p:spTree>
    <p:extLst>
      <p:ext uri="{BB962C8B-B14F-4D97-AF65-F5344CB8AC3E}">
        <p14:creationId xmlns:p14="http://schemas.microsoft.com/office/powerpoint/2010/main" val="5726768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661F22-FCB3-953A-0167-D31A5D20424D}"/>
              </a:ext>
            </a:extLst>
          </p:cNvPr>
          <p:cNvSpPr/>
          <p:nvPr userDrawn="1"/>
        </p:nvSpPr>
        <p:spPr>
          <a:xfrm>
            <a:off x="0" y="735918"/>
            <a:ext cx="200025" cy="998097"/>
          </a:xfrm>
          <a:prstGeom prst="rect">
            <a:avLst/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D971AB2-C4DA-375D-6030-3CC6261680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701268"/>
            <a:ext cx="7146574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rgbClr val="00923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section title here</a:t>
            </a:r>
            <a:endParaRPr lang="en-US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18427665-B3EE-E3F5-DF64-969421BCA1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2512" y="2101928"/>
            <a:ext cx="10929303" cy="853028"/>
          </a:xfrm>
        </p:spPr>
        <p:txBody>
          <a:bodyPr>
            <a:noAutofit/>
          </a:bodyPr>
          <a:lstStyle>
            <a:lvl1pPr>
              <a:defRPr sz="2000" b="1">
                <a:solidFill>
                  <a:srgbClr val="06613D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76101AAA-4769-60C2-EB95-52AFDA803C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512" y="3157270"/>
            <a:ext cx="10929303" cy="2999462"/>
          </a:xfrm>
        </p:spPr>
        <p:txBody>
          <a:bodyPr>
            <a:noAutofit/>
          </a:bodyPr>
          <a:lstStyle>
            <a:lvl1pPr>
              <a:defRPr sz="1600" b="0">
                <a:solidFill>
                  <a:schemeClr val="bg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Body copy here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15FDB99-6BE4-2446-8752-667C6516ACB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86717" y="6359046"/>
            <a:ext cx="10925098" cy="3563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rgbClr val="0661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References here</a:t>
            </a:r>
          </a:p>
        </p:txBody>
      </p:sp>
    </p:spTree>
    <p:extLst>
      <p:ext uri="{BB962C8B-B14F-4D97-AF65-F5344CB8AC3E}">
        <p14:creationId xmlns:p14="http://schemas.microsoft.com/office/powerpoint/2010/main" val="35569951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ular Callout 15">
            <a:extLst>
              <a:ext uri="{FF2B5EF4-FFF2-40B4-BE49-F238E27FC236}">
                <a16:creationId xmlns:a16="http://schemas.microsoft.com/office/drawing/2014/main" id="{1A2AC830-3BBA-1265-04FC-2D2A1302A596}"/>
              </a:ext>
            </a:extLst>
          </p:cNvPr>
          <p:cNvSpPr/>
          <p:nvPr userDrawn="1"/>
        </p:nvSpPr>
        <p:spPr>
          <a:xfrm>
            <a:off x="591568" y="2372143"/>
            <a:ext cx="3441416" cy="3142017"/>
          </a:xfrm>
          <a:prstGeom prst="wedgeRoundRectCallout">
            <a:avLst/>
          </a:prstGeom>
          <a:solidFill>
            <a:srgbClr val="0092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661F22-FCB3-953A-0167-D31A5D20424D}"/>
              </a:ext>
            </a:extLst>
          </p:cNvPr>
          <p:cNvSpPr/>
          <p:nvPr userDrawn="1"/>
        </p:nvSpPr>
        <p:spPr>
          <a:xfrm>
            <a:off x="0" y="735918"/>
            <a:ext cx="200025" cy="998097"/>
          </a:xfrm>
          <a:prstGeom prst="rect">
            <a:avLst/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D971AB2-C4DA-375D-6030-3CC6261680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701268"/>
            <a:ext cx="7146574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rgbClr val="00923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section title here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15FDB99-6BE4-2446-8752-667C6516ACB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86717" y="6359046"/>
            <a:ext cx="10925098" cy="3563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References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0895433-7260-DB40-0B4A-D4311CCD19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3144" y="2587815"/>
            <a:ext cx="2992702" cy="2627697"/>
          </a:xfrm>
        </p:spPr>
        <p:txBody>
          <a:bodyPr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Testimonial quote here</a:t>
            </a:r>
            <a:endParaRPr lang="en-US" dirty="0"/>
          </a:p>
        </p:txBody>
      </p: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A62020BC-A77D-AAFA-E1FC-6FB9C36711DF}"/>
              </a:ext>
            </a:extLst>
          </p:cNvPr>
          <p:cNvSpPr/>
          <p:nvPr userDrawn="1"/>
        </p:nvSpPr>
        <p:spPr>
          <a:xfrm>
            <a:off x="4393832" y="2372143"/>
            <a:ext cx="3441416" cy="3142017"/>
          </a:xfrm>
          <a:prstGeom prst="wedgeRoundRectCallout">
            <a:avLst/>
          </a:prstGeom>
          <a:solidFill>
            <a:srgbClr val="0092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99C7774C-E844-643A-291D-F4D6A286970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625408" y="2587815"/>
            <a:ext cx="2992702" cy="2627697"/>
          </a:xfrm>
        </p:spPr>
        <p:txBody>
          <a:bodyPr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Testimonial quote here</a:t>
            </a:r>
            <a:endParaRPr lang="en-US" dirty="0"/>
          </a:p>
        </p:txBody>
      </p:sp>
      <p:sp>
        <p:nvSpPr>
          <p:cNvPr id="21" name="Rounded Rectangular Callout 20">
            <a:extLst>
              <a:ext uri="{FF2B5EF4-FFF2-40B4-BE49-F238E27FC236}">
                <a16:creationId xmlns:a16="http://schemas.microsoft.com/office/drawing/2014/main" id="{7DF16A0B-CBC7-D6E7-1715-4AF28F138FC3}"/>
              </a:ext>
            </a:extLst>
          </p:cNvPr>
          <p:cNvSpPr/>
          <p:nvPr userDrawn="1"/>
        </p:nvSpPr>
        <p:spPr>
          <a:xfrm>
            <a:off x="8198187" y="2372143"/>
            <a:ext cx="3441416" cy="3142017"/>
          </a:xfrm>
          <a:prstGeom prst="wedgeRoundRectCallout">
            <a:avLst/>
          </a:prstGeom>
          <a:solidFill>
            <a:srgbClr val="0092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B4C8D074-CE37-0C42-E5A4-433CA9FE0D8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429763" y="2587815"/>
            <a:ext cx="2992702" cy="2627697"/>
          </a:xfrm>
        </p:spPr>
        <p:txBody>
          <a:bodyPr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Testimonial quote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198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ular Callout 15">
            <a:extLst>
              <a:ext uri="{FF2B5EF4-FFF2-40B4-BE49-F238E27FC236}">
                <a16:creationId xmlns:a16="http://schemas.microsoft.com/office/drawing/2014/main" id="{1A2AC830-3BBA-1265-04FC-2D2A1302A596}"/>
              </a:ext>
            </a:extLst>
          </p:cNvPr>
          <p:cNvSpPr/>
          <p:nvPr userDrawn="1"/>
        </p:nvSpPr>
        <p:spPr>
          <a:xfrm>
            <a:off x="591568" y="2067340"/>
            <a:ext cx="7137518" cy="3509371"/>
          </a:xfrm>
          <a:prstGeom prst="wedgeRoundRectCallout">
            <a:avLst>
              <a:gd name="adj1" fmla="val -33328"/>
              <a:gd name="adj2" fmla="val 60248"/>
              <a:gd name="adj3" fmla="val 16667"/>
            </a:avLst>
          </a:prstGeom>
          <a:solidFill>
            <a:srgbClr val="0092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661F22-FCB3-953A-0167-D31A5D20424D}"/>
              </a:ext>
            </a:extLst>
          </p:cNvPr>
          <p:cNvSpPr/>
          <p:nvPr userDrawn="1"/>
        </p:nvSpPr>
        <p:spPr>
          <a:xfrm>
            <a:off x="0" y="735918"/>
            <a:ext cx="200025" cy="998097"/>
          </a:xfrm>
          <a:prstGeom prst="rect">
            <a:avLst/>
          </a:prstGeom>
          <a:solidFill>
            <a:srgbClr val="066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D971AB2-C4DA-375D-6030-3CC6261680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701268"/>
            <a:ext cx="7146574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rgbClr val="00923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section title here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15FDB99-6BE4-2446-8752-667C6516ACB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86717" y="6359046"/>
            <a:ext cx="10925098" cy="3563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  <a:latin typeface="Helvetica" pitchFamily="2" charset="0"/>
              </a:defRPr>
            </a:lvl2pPr>
            <a:lvl3pPr>
              <a:defRPr sz="1600">
                <a:solidFill>
                  <a:srgbClr val="706F6F"/>
                </a:solidFill>
                <a:latin typeface="Helvetica" pitchFamily="2" charset="0"/>
              </a:defRPr>
            </a:lvl3pPr>
            <a:lvl4pPr>
              <a:defRPr sz="1600">
                <a:solidFill>
                  <a:srgbClr val="706F6F"/>
                </a:solidFill>
                <a:latin typeface="Helvetica" pitchFamily="2" charset="0"/>
              </a:defRPr>
            </a:lvl4pPr>
            <a:lvl5pPr>
              <a:defRPr sz="1600">
                <a:solidFill>
                  <a:srgbClr val="706F6F"/>
                </a:solidFill>
                <a:latin typeface="Helvetica" pitchFamily="2" charset="0"/>
              </a:defRPr>
            </a:lvl5pPr>
          </a:lstStyle>
          <a:p>
            <a:pPr lvl="0"/>
            <a:r>
              <a:rPr lang="en-GB" dirty="0"/>
              <a:t>References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0895433-7260-DB40-0B4A-D4311CCD19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3144" y="2283012"/>
            <a:ext cx="6638812" cy="3022766"/>
          </a:xfrm>
        </p:spPr>
        <p:txBody>
          <a:bodyPr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Testimonial quote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46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rgbClr val="009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38A670-DA1C-204D-B18E-15141C8A298A}"/>
              </a:ext>
            </a:extLst>
          </p:cNvPr>
          <p:cNvSpPr txBox="1"/>
          <p:nvPr userDrawn="1"/>
        </p:nvSpPr>
        <p:spPr>
          <a:xfrm>
            <a:off x="593186" y="2643419"/>
            <a:ext cx="5173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B6DD26-D554-B267-54D0-4C812C96453B}"/>
              </a:ext>
            </a:extLst>
          </p:cNvPr>
          <p:cNvSpPr/>
          <p:nvPr userDrawn="1"/>
        </p:nvSpPr>
        <p:spPr>
          <a:xfrm>
            <a:off x="0" y="5941562"/>
            <a:ext cx="12192000" cy="916438"/>
          </a:xfrm>
          <a:prstGeom prst="rect">
            <a:avLst/>
          </a:prstGeom>
          <a:solidFill>
            <a:srgbClr val="110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7CF6EB-7A75-DE88-2CE2-7DB6DF9459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9561" y="6200598"/>
            <a:ext cx="869253" cy="3521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D0C61C-A3FD-3018-34DD-3ABFDB481046}"/>
              </a:ext>
            </a:extLst>
          </p:cNvPr>
          <p:cNvSpPr txBox="1"/>
          <p:nvPr userDrawn="1"/>
        </p:nvSpPr>
        <p:spPr>
          <a:xfrm>
            <a:off x="593186" y="6076615"/>
            <a:ext cx="58620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GAMA Healthcare Ltd.</a:t>
            </a:r>
            <a:r>
              <a:rPr lang="en-GB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The Maylands Building, Maylands Avenue, </a:t>
            </a:r>
            <a:br>
              <a:rPr lang="en-GB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Hemel Hempstead, Hertfordshire, HP2 7TG, UK.</a:t>
            </a:r>
            <a:br>
              <a:rPr lang="en-GB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+44 (0)20 7993 0030  |  </a:t>
            </a:r>
            <a:r>
              <a:rPr lang="en-GB" sz="1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info@gamahealthcare.com</a:t>
            </a:r>
            <a:r>
              <a:rPr lang="en-GB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 |  </a:t>
            </a:r>
            <a:r>
              <a:rPr lang="en-GB" sz="11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www.gamahealthcare.com</a:t>
            </a:r>
            <a:endParaRPr lang="en-GB" sz="11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1CBE51-6054-9DA3-F1CC-5CA85AFC21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512" y="3566749"/>
            <a:ext cx="8245399" cy="111638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Insert CTA here if needed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8DA5E9-07C7-F1BF-DE4A-2EC80410B8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014" y="892525"/>
            <a:ext cx="1845946" cy="77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834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4A21F0-93DB-07E2-5DF1-EAE9DCC25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ACB1D-2E9F-EFE1-6D9E-9EBCDC0DF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3E0F3-CF4C-35F4-3CEB-1123A3118E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4B5A99-1F3F-4199-871C-E282C8ADCBCD}" type="datetimeFigureOut">
              <a:rPr lang="en-AU" smtClean="0"/>
              <a:t>21/8/2026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C14EC-6292-5AFD-71C2-DF2D93E007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5BA8F-F75F-6438-3B6C-43D497BA0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AE53BE-639D-47EF-B70E-92FB74A8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726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E9F9ADE4-228B-46E3-4090-A9FD6AEA2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56" y="487788"/>
            <a:ext cx="113054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06A9CB0-483C-A261-EBE8-13E03D192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6756" y="1948288"/>
            <a:ext cx="113054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660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923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00923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8.jp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F53D0-5160-5078-0814-6C6737C26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511" y="2318256"/>
            <a:ext cx="6558027" cy="1284709"/>
          </a:xfrm>
        </p:spPr>
        <p:txBody>
          <a:bodyPr/>
          <a:lstStyle/>
          <a:p>
            <a:r>
              <a:rPr lang="en-A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importance of cleaning shared medical equipment in General Practice (GP)</a:t>
            </a:r>
            <a:endParaRPr lang="en-US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06596-F32E-F350-C5A6-1B322C9EA2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978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C1B0F39-D876-2686-D08E-78052319A4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Workshop</a:t>
            </a:r>
            <a:br>
              <a:rPr lang="en-GB" dirty="0"/>
            </a:br>
            <a:r>
              <a:rPr lang="en-GB" dirty="0"/>
              <a:t>objectives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C89CDE-4D71-1340-3E3C-D5AB4397DC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2512" y="2101928"/>
            <a:ext cx="4739501" cy="85302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At the end of this workshop, participants will be able to: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72CBC9F-3C51-CAAD-15A8-697EA330DC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512" y="2821392"/>
            <a:ext cx="5386773" cy="2999462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AU" dirty="0">
                <a:solidFill>
                  <a:srgbClr val="76797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Explain the role of environmental cleaning and disinfection in supporting infection prevention and RACGP compliance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AU" dirty="0">
                <a:solidFill>
                  <a:srgbClr val="76797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Understand the difference between cleaning</a:t>
            </a:r>
            <a:br>
              <a:rPr lang="en-AU" dirty="0">
                <a:solidFill>
                  <a:srgbClr val="76797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lang="en-AU" dirty="0">
                <a:solidFill>
                  <a:srgbClr val="76797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and disinfection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AU" dirty="0">
                <a:solidFill>
                  <a:srgbClr val="76797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Apply the five principles of effective cleaning, including correct contact time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AU" dirty="0">
                <a:solidFill>
                  <a:srgbClr val="76797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Identify risk zones within a General Practice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AU" dirty="0">
                <a:solidFill>
                  <a:srgbClr val="76797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Select the appropriate cleaning and disinfection product for different clinical areas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AU" dirty="0">
                <a:solidFill>
                  <a:srgbClr val="76797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Understand cleaning responsibilities and the importance of documentation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endParaRPr lang="en-GB" dirty="0">
              <a:solidFill>
                <a:srgbClr val="7679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A person in a hospital scrubs cleaning a table&#10;&#10;Description automatically generated">
            <a:extLst>
              <a:ext uri="{FF2B5EF4-FFF2-40B4-BE49-F238E27FC236}">
                <a16:creationId xmlns:a16="http://schemas.microsoft.com/office/drawing/2014/main" id="{D7FEF3C7-D3F3-636E-AD6B-A23BC4C074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71" r="29610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01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3FF3048-1908-0A43-E979-6F757DE06A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Why should </a:t>
            </a:r>
            <a:br>
              <a:rPr lang="en-GB" dirty="0"/>
            </a:br>
            <a:r>
              <a:rPr lang="en-GB" dirty="0"/>
              <a:t>we clean?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772C61-244F-6523-45DF-95E978C47E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Environmental cleaning is one of the most effective ways to prevent the spread of infection in General Practice.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7012D5-C7C4-425B-FE4C-59F3EE0D67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Effective cleaning helps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Protect patients, staff, visitors and the community from harmful microorganisms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Reduce the risk of healthcare-associated infections (HAIs)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Support RACGP accreditation by demonstrating compliance with RACGP Criterion 4.1 Infection Prevention and Control Standards</a:t>
            </a:r>
            <a:r>
              <a:rPr lang="en-US" baseline="30000" dirty="0"/>
              <a:t>1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5F2A6BC-F9E5-6B75-1857-F210A47A90DE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US" dirty="0"/>
              <a:t>1. Royal Australian College of General Practitioners. </a:t>
            </a:r>
            <a:r>
              <a:rPr lang="en-US" b="1" dirty="0"/>
              <a:t>Criterion GP4.1 – Infection prevention and control, including </a:t>
            </a:r>
            <a:r>
              <a:rPr lang="en-US" b="1" dirty="0" err="1"/>
              <a:t>sterilisation</a:t>
            </a:r>
            <a:r>
              <a:rPr lang="en-US" dirty="0"/>
              <a:t>. 2020. Available from: https://</a:t>
            </a:r>
            <a:r>
              <a:rPr lang="en-US" dirty="0" err="1"/>
              <a:t>www.racgp.org.au</a:t>
            </a:r>
            <a:r>
              <a:rPr lang="en-US" dirty="0"/>
              <a:t>/running-a-practice/practice-standards/standards-5th-edition/standards-for-general-practices-5th-ed/general-practice-standards/gp-standard-4/criterion-gp4-1-infection-prevention-and-control-i.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656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513F5-F82F-5438-BA32-A663D3281A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Healthcare-associated</a:t>
            </a:r>
            <a:br>
              <a:rPr lang="en-GB" dirty="0"/>
            </a:br>
            <a:r>
              <a:rPr lang="en-GB" dirty="0"/>
              <a:t>infections (HAIs) in Australia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5BF766-4219-BBA6-A9D2-2457D785F7B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BB8EFE-11C9-348E-84E6-D561C9683368}"/>
              </a:ext>
            </a:extLst>
          </p:cNvPr>
          <p:cNvSpPr txBox="1"/>
          <p:nvPr/>
        </p:nvSpPr>
        <p:spPr>
          <a:xfrm>
            <a:off x="582512" y="5036658"/>
            <a:ext cx="1092509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“The problem does not just affect patients and workers in hospitals —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HAIs can occur in any healthcare setting, including office-based practices (e.g. general practice clinics, dental clinics, community health facilities), the setting in which paramedics work and long-term care facilities.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”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C6BD5-3BEF-2538-A639-0E5141C79CD2}"/>
              </a:ext>
            </a:extLst>
          </p:cNvPr>
          <p:cNvSpPr txBox="1">
            <a:spLocks/>
          </p:cNvSpPr>
          <p:nvPr/>
        </p:nvSpPr>
        <p:spPr>
          <a:xfrm>
            <a:off x="2522713" y="2460799"/>
            <a:ext cx="7146574" cy="111638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923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1" i="0" u="none" strike="noStrike" kern="1200" cap="none" spc="0" normalizeH="0" baseline="0" noProof="0" dirty="0">
                <a:ln>
                  <a:noFill/>
                </a:ln>
                <a:solidFill>
                  <a:srgbClr val="009239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&gt;170,500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DC507C-7FDF-360F-0F94-2894491A767C}"/>
              </a:ext>
            </a:extLst>
          </p:cNvPr>
          <p:cNvSpPr txBox="1"/>
          <p:nvPr/>
        </p:nvSpPr>
        <p:spPr>
          <a:xfrm>
            <a:off x="1920957" y="3836473"/>
            <a:ext cx="82566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Healthcare-associated infections in Australian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acute healthcare facilities each year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FBEB53-ADF5-D14B-080C-3DCB45C6A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688" y="2403750"/>
            <a:ext cx="692386" cy="6923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E17B84-73C4-1322-0AD7-BDB24EDFF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267" y="3597386"/>
            <a:ext cx="1053730" cy="10537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DF4FB5-9ACF-6D92-194C-6014E42F57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02193">
            <a:off x="9174652" y="3243323"/>
            <a:ext cx="828366" cy="14082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C8DCC6-503E-4B41-5A64-01C86C698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315339">
            <a:off x="1002672" y="3251271"/>
            <a:ext cx="1055091" cy="5275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A749A89-E921-261D-7AE9-6FE3EFBC5F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7384" y="2233417"/>
            <a:ext cx="692386" cy="6923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595F9D-BAA2-5F9C-1EDE-BA2557BA8E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415384">
            <a:off x="10248106" y="3058452"/>
            <a:ext cx="781140" cy="937369"/>
          </a:xfrm>
          <a:prstGeom prst="rect">
            <a:avLst/>
          </a:prstGeom>
        </p:spPr>
      </p:pic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2103FE2-0D02-F084-7FC2-8B794868FD09}"/>
              </a:ext>
            </a:extLst>
          </p:cNvPr>
          <p:cNvSpPr txBox="1">
            <a:spLocks/>
          </p:cNvSpPr>
          <p:nvPr/>
        </p:nvSpPr>
        <p:spPr>
          <a:xfrm>
            <a:off x="739117" y="6138070"/>
            <a:ext cx="10925098" cy="7110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rgbClr val="0661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06F6F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06F6F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06F6F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Font typeface="+mj-lt"/>
              <a:buAutoNum type="arabicPeriod"/>
            </a:pPr>
            <a:r>
              <a:rPr lang="en-US" dirty="0"/>
              <a:t>National Health and Medical Research Council. Australian Guidelines for the Prevention and Control of Infection in Healthcare. 2019.</a:t>
            </a:r>
            <a:br>
              <a:rPr lang="en-US" dirty="0"/>
            </a:br>
            <a:r>
              <a:rPr lang="en-US" dirty="0"/>
              <a:t>Available from: https://</a:t>
            </a:r>
            <a:r>
              <a:rPr lang="en-US" dirty="0" err="1"/>
              <a:t>www.nhmrc.gov.au</a:t>
            </a:r>
            <a:r>
              <a:rPr lang="en-US" dirty="0"/>
              <a:t>/about-us/publications/australian-guidelines-prevention-and-control-infection-healthcare-2019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National Health and Medical Research Council. Preventing Infection. 2024. Available from: https://</a:t>
            </a:r>
            <a:r>
              <a:rPr lang="en-US" dirty="0" err="1"/>
              <a:t>www.nhmrc.gov.au</a:t>
            </a:r>
            <a:r>
              <a:rPr lang="en-US" dirty="0"/>
              <a:t>/health-advice/public-health/preventing-infection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15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13E16-87A3-60E9-FB0C-40C5398B5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00CA3-12A6-166C-441F-13A32B6A8E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Healthcare-associated</a:t>
            </a:r>
            <a:br>
              <a:rPr lang="en-GB" dirty="0"/>
            </a:br>
            <a:r>
              <a:rPr lang="en-GB" dirty="0"/>
              <a:t>infections (HAIs) in Australia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8D291-6E95-2E59-2CDA-5C91D8AFA708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1C61AB-2AD1-E73C-3390-FDFC8CA06528}"/>
              </a:ext>
            </a:extLst>
          </p:cNvPr>
          <p:cNvSpPr txBox="1"/>
          <p:nvPr/>
        </p:nvSpPr>
        <p:spPr>
          <a:xfrm>
            <a:off x="582512" y="5724215"/>
            <a:ext cx="109250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is 6.5 times higher than the Australian road toll in 2021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4DB2B05-F807-0712-E77F-3344A8FC64D7}"/>
              </a:ext>
            </a:extLst>
          </p:cNvPr>
          <p:cNvGrpSpPr/>
          <p:nvPr/>
        </p:nvGrpSpPr>
        <p:grpSpPr>
          <a:xfrm>
            <a:off x="4034933" y="1921651"/>
            <a:ext cx="4122134" cy="3685203"/>
            <a:chOff x="8702505" y="2423248"/>
            <a:chExt cx="3207369" cy="2689808"/>
          </a:xfrm>
          <a:solidFill>
            <a:srgbClr val="009239"/>
          </a:solidFill>
        </p:grpSpPr>
        <p:pic>
          <p:nvPicPr>
            <p:cNvPr id="12" name="Graphic 11" descr="Australia with solid fill">
              <a:extLst>
                <a:ext uri="{FF2B5EF4-FFF2-40B4-BE49-F238E27FC236}">
                  <a16:creationId xmlns:a16="http://schemas.microsoft.com/office/drawing/2014/main" id="{5B4DA89A-FA36-7526-7A15-9B96BBAF0A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28033" r="36758" b="18930"/>
            <a:stretch/>
          </p:blipFill>
          <p:spPr>
            <a:xfrm>
              <a:off x="8702505" y="2423248"/>
              <a:ext cx="3207369" cy="268980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0B5E497-4CCE-CBEA-EC33-774BCEDC5639}"/>
                </a:ext>
              </a:extLst>
            </p:cNvPr>
            <p:cNvSpPr txBox="1"/>
            <p:nvPr/>
          </p:nvSpPr>
          <p:spPr>
            <a:xfrm>
              <a:off x="9457686" y="3235134"/>
              <a:ext cx="1697006" cy="53301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&gt;7500 deaths</a:t>
              </a:r>
              <a:br>
                <a:rPr kumimoji="0" lang="en-A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A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per year</a:t>
              </a:r>
              <a:r>
                <a:rPr kumimoji="0" lang="en-AU" sz="20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CA207976-6BF5-83D0-7B08-4FC2031298AF}"/>
              </a:ext>
            </a:extLst>
          </p:cNvPr>
          <p:cNvSpPr txBox="1">
            <a:spLocks/>
          </p:cNvSpPr>
          <p:nvPr/>
        </p:nvSpPr>
        <p:spPr>
          <a:xfrm>
            <a:off x="739117" y="6380817"/>
            <a:ext cx="10925098" cy="3563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rgbClr val="0661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06F6F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06F6F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06F6F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1. </a:t>
            </a:r>
            <a:r>
              <a:rPr lang="en-US" dirty="0" err="1"/>
              <a:t>Lydeamore</a:t>
            </a:r>
            <a:r>
              <a:rPr lang="en-US" dirty="0"/>
              <a:t> MJ, Mitchell BG, Bucknall T, Cheng AC, Russo PL, Stewardson AJ. Burden of five healthcare associated infections in Australia</a:t>
            </a:r>
            <a:r>
              <a:rPr lang="en-US" i="1" dirty="0"/>
              <a:t>. </a:t>
            </a:r>
            <a:r>
              <a:rPr lang="en-US" i="1" dirty="0" err="1"/>
              <a:t>Antimicrob</a:t>
            </a:r>
            <a:r>
              <a:rPr lang="en-US" i="1" dirty="0"/>
              <a:t> Resist Infect Control</a:t>
            </a:r>
            <a:r>
              <a:rPr lang="en-US" dirty="0"/>
              <a:t>. 2022(11:69). </a:t>
            </a:r>
            <a:r>
              <a:rPr lang="en-US" dirty="0" err="1"/>
              <a:t>doi</a:t>
            </a:r>
            <a:r>
              <a:rPr lang="en-US" dirty="0"/>
              <a:t>: 10.1186/s13756-022-01109-8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02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B081B-EEB9-BC6A-4AE0-B5EB4678D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A0EBB-F206-6E32-E826-51C04FD23B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Chain of </a:t>
            </a:r>
            <a:br>
              <a:rPr lang="en-GB" dirty="0"/>
            </a:br>
            <a:r>
              <a:rPr lang="en-GB" dirty="0"/>
              <a:t>infection overview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A3A586-5924-6939-0E21-D48986FBC27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GB" dirty="0"/>
              <a:t>(NHMRC, 2019)</a:t>
            </a:r>
          </a:p>
        </p:txBody>
      </p:sp>
      <p:pic>
        <p:nvPicPr>
          <p:cNvPr id="7" name="Content Placeholder 38" descr="A picture containing accessory, necklet&#10;&#10;Description automatically generated">
            <a:extLst>
              <a:ext uri="{FF2B5EF4-FFF2-40B4-BE49-F238E27FC236}">
                <a16:creationId xmlns:a16="http://schemas.microsoft.com/office/drawing/2014/main" id="{B8F8747E-9AB7-243E-377A-8AA0DBF78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668" y="1235204"/>
            <a:ext cx="9386037" cy="52796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4D9383-BF87-1266-DA2C-46DF8F743863}"/>
              </a:ext>
            </a:extLst>
          </p:cNvPr>
          <p:cNvSpPr txBox="1"/>
          <p:nvPr/>
        </p:nvSpPr>
        <p:spPr>
          <a:xfrm>
            <a:off x="4858655" y="1820920"/>
            <a:ext cx="270783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Germ/pathogen</a:t>
            </a: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6DD4A9-F18B-5949-7894-945C01FEB5D5}"/>
              </a:ext>
            </a:extLst>
          </p:cNvPr>
          <p:cNvSpPr txBox="1"/>
          <p:nvPr/>
        </p:nvSpPr>
        <p:spPr>
          <a:xfrm>
            <a:off x="8143430" y="3258215"/>
            <a:ext cx="1320800" cy="369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Reservoir</a:t>
            </a: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FBB699-A4F1-0315-55D8-64295094F4FA}"/>
              </a:ext>
            </a:extLst>
          </p:cNvPr>
          <p:cNvSpPr txBox="1"/>
          <p:nvPr/>
        </p:nvSpPr>
        <p:spPr>
          <a:xfrm>
            <a:off x="2257871" y="4698771"/>
            <a:ext cx="17907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Portal of entry</a:t>
            </a: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B71FD6-517C-62EF-DFB1-D150CA1C95A2}"/>
              </a:ext>
            </a:extLst>
          </p:cNvPr>
          <p:cNvSpPr txBox="1"/>
          <p:nvPr/>
        </p:nvSpPr>
        <p:spPr>
          <a:xfrm>
            <a:off x="2003871" y="3252025"/>
            <a:ext cx="20447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Susceptible host</a:t>
            </a: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265049-5E6E-56FB-FC69-EA18EDE3EB40}"/>
              </a:ext>
            </a:extLst>
          </p:cNvPr>
          <p:cNvSpPr txBox="1"/>
          <p:nvPr/>
        </p:nvSpPr>
        <p:spPr>
          <a:xfrm>
            <a:off x="8245029" y="4698771"/>
            <a:ext cx="16891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Portal of exit</a:t>
            </a: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3C2158-86AD-98C1-185A-6496B35CFCF1}"/>
              </a:ext>
            </a:extLst>
          </p:cNvPr>
          <p:cNvSpPr txBox="1"/>
          <p:nvPr/>
        </p:nvSpPr>
        <p:spPr>
          <a:xfrm>
            <a:off x="4707834" y="6094518"/>
            <a:ext cx="277633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Mode of transmission</a:t>
            </a: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187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E0246-2C1A-70F4-9BDE-1BFB3095E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29AE-E616-6383-F375-CC0A96496E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Chain of infection –</a:t>
            </a:r>
            <a:br>
              <a:rPr lang="en-GB" dirty="0"/>
            </a:br>
            <a:r>
              <a:rPr lang="en-GB" dirty="0"/>
              <a:t>Breaking the chain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0D8E5A3-49F7-AEAA-C7B3-BB0E99BECE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2511" y="5243689"/>
            <a:ext cx="2819501" cy="548640"/>
          </a:xfrm>
        </p:spPr>
        <p:txBody>
          <a:bodyPr/>
          <a:lstStyle/>
          <a:p>
            <a:r>
              <a:rPr lang="en-GB" dirty="0"/>
              <a:t>Hand hygiene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6F31051-4D52-C379-EC46-24DECE6045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71117" y="5243689"/>
            <a:ext cx="2819501" cy="548640"/>
          </a:xfrm>
        </p:spPr>
        <p:txBody>
          <a:bodyPr/>
          <a:lstStyle/>
          <a:p>
            <a:r>
              <a:rPr lang="en-GB" dirty="0"/>
              <a:t>Precautions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B6D6E44-78A4-90B3-9809-680F038F4D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59723" y="5243689"/>
            <a:ext cx="2819501" cy="548640"/>
          </a:xfrm>
        </p:spPr>
        <p:txBody>
          <a:bodyPr/>
          <a:lstStyle/>
          <a:p>
            <a:r>
              <a:rPr lang="en-GB" dirty="0"/>
              <a:t>Cleaning &amp; disinfection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A6797F1-DF83-A669-8647-E78F64C756F5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GB" dirty="0">
                <a:solidFill>
                  <a:srgbClr val="06613D"/>
                </a:solidFill>
              </a:rPr>
              <a:t>(NHMRC, 2019)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2D11CFC-5622-DAF3-3C84-CA084824C103}"/>
              </a:ext>
            </a:extLst>
          </p:cNvPr>
          <p:cNvSpPr/>
          <p:nvPr/>
        </p:nvSpPr>
        <p:spPr>
          <a:xfrm>
            <a:off x="739874" y="2497356"/>
            <a:ext cx="2504773" cy="2504773"/>
          </a:xfrm>
          <a:prstGeom prst="ellipse">
            <a:avLst/>
          </a:prstGeom>
          <a:solidFill>
            <a:srgbClr val="009239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7C4480B-FFF1-8D28-0613-79B91939167A}"/>
              </a:ext>
            </a:extLst>
          </p:cNvPr>
          <p:cNvSpPr/>
          <p:nvPr/>
        </p:nvSpPr>
        <p:spPr>
          <a:xfrm>
            <a:off x="4628480" y="2505912"/>
            <a:ext cx="2504773" cy="2504773"/>
          </a:xfrm>
          <a:prstGeom prst="ellipse">
            <a:avLst/>
          </a:prstGeom>
          <a:solidFill>
            <a:srgbClr val="009239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7024C6D-5783-9BC6-A247-AEC60EB979F8}"/>
              </a:ext>
            </a:extLst>
          </p:cNvPr>
          <p:cNvSpPr/>
          <p:nvPr/>
        </p:nvSpPr>
        <p:spPr>
          <a:xfrm>
            <a:off x="8517086" y="2505912"/>
            <a:ext cx="2504773" cy="2504773"/>
          </a:xfrm>
          <a:prstGeom prst="ellipse">
            <a:avLst/>
          </a:prstGeom>
          <a:solidFill>
            <a:srgbClr val="009239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635A0F-DE91-FE32-C389-77EC87EF7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000" y="2900151"/>
            <a:ext cx="1410044" cy="16865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4F4428-79AF-0660-4832-1F52EE3E6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8616" y="2900151"/>
            <a:ext cx="1260263" cy="16356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0716D3C-3D21-F043-4F03-AAABF278D3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131335"/>
            <a:ext cx="697653" cy="29766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DFD6146-1382-F87E-944D-7812C7D179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437" y="1817650"/>
            <a:ext cx="3916258" cy="399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42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6BE85-6BD7-7855-A189-543F178D43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Cleaning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53E82-D32E-A5DD-3F18-BD7E709322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Uses </a:t>
            </a:r>
            <a:r>
              <a:rPr lang="en-GB" u="sng" dirty="0"/>
              <a:t>detergents</a:t>
            </a:r>
            <a:r>
              <a:rPr lang="en-GB" dirty="0"/>
              <a:t> to </a:t>
            </a:r>
            <a:r>
              <a:rPr lang="en-GB" u="sng" dirty="0"/>
              <a:t>physically remove</a:t>
            </a:r>
            <a:r>
              <a:rPr lang="en-GB" dirty="0"/>
              <a:t> dirt, dust and organic matter.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28BCBA-3D23-3427-673F-E63A3339DDC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AU" dirty="0"/>
              <a:t>Otter J, Galletly T (2018) Environmental decontamination 3: auditing cleaning and disinfection. Nursing Times [online]; 114: 9, 25-28</a:t>
            </a:r>
            <a:endParaRPr lang="en-GB" dirty="0"/>
          </a:p>
          <a:p>
            <a:endParaRPr lang="en-GB" dirty="0"/>
          </a:p>
        </p:txBody>
      </p:sp>
      <p:pic>
        <p:nvPicPr>
          <p:cNvPr id="7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962B96CB-DA5C-883F-A3B7-73EE415C15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562" t="26778" r="5108" b="18623"/>
          <a:stretch/>
        </p:blipFill>
        <p:spPr>
          <a:xfrm>
            <a:off x="581777" y="2742314"/>
            <a:ext cx="4917875" cy="34073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146675-7493-865F-92D6-70DD55385ADA}"/>
              </a:ext>
            </a:extLst>
          </p:cNvPr>
          <p:cNvSpPr txBox="1"/>
          <p:nvPr/>
        </p:nvSpPr>
        <p:spPr>
          <a:xfrm>
            <a:off x="6787113" y="3976310"/>
            <a:ext cx="44152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solidFill>
                  <a:srgbClr val="109844"/>
                </a:solidFill>
              </a:rPr>
              <a:t>Use when: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76797C"/>
                </a:solidFill>
              </a:rPr>
              <a:t>Routine cleaning is all that’s required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B3CED2-69BE-EF3F-6210-9123CC4884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9062" y="3825839"/>
            <a:ext cx="978051" cy="97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22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ADCC8-1F11-6D79-F83F-A8A827B31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42470-05B4-CE6D-DA75-A690C7F49A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Disinfection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76B0D-6BDE-5110-2734-3B7BCB8719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Uses chemical biocides (</a:t>
            </a:r>
            <a:r>
              <a:rPr lang="en-GB" u="sng" dirty="0"/>
              <a:t>disinfectants</a:t>
            </a:r>
            <a:r>
              <a:rPr lang="en-GB" dirty="0"/>
              <a:t>) to </a:t>
            </a:r>
            <a:r>
              <a:rPr lang="en-GB" u="sng" dirty="0"/>
              <a:t>kill germs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7CE582-D6BA-982A-264A-542E75EB2D5C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AU" dirty="0"/>
              <a:t>Otter J, Galletly T (2018) Environmental decontamination 3: auditing cleaning and disinfection. Nursing Times [online]; 114: 9, 25-28</a:t>
            </a:r>
            <a:endParaRPr lang="en-GB" dirty="0"/>
          </a:p>
          <a:p>
            <a:endParaRPr lang="en-GB" dirty="0"/>
          </a:p>
        </p:txBody>
      </p:sp>
      <p:pic>
        <p:nvPicPr>
          <p:cNvPr id="9" name="Content Placeholder 9" descr="Diagram&#10;&#10;Description automatically generated">
            <a:extLst>
              <a:ext uri="{FF2B5EF4-FFF2-40B4-BE49-F238E27FC236}">
                <a16:creationId xmlns:a16="http://schemas.microsoft.com/office/drawing/2014/main" id="{129646B9-71EA-2307-C1A5-9B0468542F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50591" t="26901" r="5078" b="18500"/>
          <a:stretch/>
        </p:blipFill>
        <p:spPr>
          <a:xfrm>
            <a:off x="581776" y="2749402"/>
            <a:ext cx="4917987" cy="34073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77B8A0-311F-5B14-F4F5-62F5C9046C42}"/>
              </a:ext>
            </a:extLst>
          </p:cNvPr>
          <p:cNvSpPr txBox="1"/>
          <p:nvPr/>
        </p:nvSpPr>
        <p:spPr>
          <a:xfrm>
            <a:off x="6805238" y="3552376"/>
            <a:ext cx="459037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solidFill>
                  <a:srgbClr val="109844"/>
                </a:solidFill>
              </a:rPr>
              <a:t>Use when: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76797C"/>
                </a:solidFill>
              </a:rPr>
              <a:t>Cleaning high touch surfaces, shared equipment or examination spaces</a:t>
            </a:r>
            <a:br>
              <a:rPr lang="en-AU" dirty="0">
                <a:solidFill>
                  <a:srgbClr val="76797C"/>
                </a:solidFill>
              </a:rPr>
            </a:br>
            <a:endParaRPr lang="en-AU" dirty="0">
              <a:solidFill>
                <a:srgbClr val="76797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76797C"/>
                </a:solidFill>
              </a:rPr>
              <a:t>Contamination is suspected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E61CBA-674C-9064-3A1D-C9FFB8D51F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9062" y="3945520"/>
            <a:ext cx="978051" cy="97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02ABD-BB8B-65F4-8BD3-3CD05215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354E8-AC44-AEBC-3967-CDC412CBB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Clean and</a:t>
            </a:r>
            <a:br>
              <a:rPr lang="en-GB" dirty="0"/>
            </a:br>
            <a:r>
              <a:rPr lang="en-GB" dirty="0"/>
              <a:t>disinfect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7C0B0-13F2-098E-3E2C-F5243FD8DD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pc="-20" dirty="0"/>
              <a:t>Uses </a:t>
            </a:r>
            <a:r>
              <a:rPr lang="en-GB" b="1" u="sng" spc="-20" dirty="0"/>
              <a:t>cleaning</a:t>
            </a:r>
            <a:r>
              <a:rPr lang="en-GB" spc="-20" dirty="0"/>
              <a:t> and </a:t>
            </a:r>
            <a:r>
              <a:rPr lang="en-GB" b="1" u="sng" spc="-20" dirty="0"/>
              <a:t>disinfection</a:t>
            </a:r>
            <a:r>
              <a:rPr lang="en-GB" spc="-20" dirty="0"/>
              <a:t> agents to remove </a:t>
            </a:r>
            <a:r>
              <a:rPr lang="en-GB" b="1" u="sng" spc="-20" dirty="0"/>
              <a:t>dirt</a:t>
            </a:r>
            <a:r>
              <a:rPr lang="en-GB" b="1" spc="-20" dirty="0"/>
              <a:t>,</a:t>
            </a:r>
            <a:r>
              <a:rPr lang="en-GB" spc="-20" dirty="0"/>
              <a:t> </a:t>
            </a:r>
            <a:r>
              <a:rPr lang="en-GB" b="1" u="sng" spc="-20" dirty="0"/>
              <a:t>organic</a:t>
            </a:r>
            <a:r>
              <a:rPr lang="en-GB" u="sng" spc="-20" dirty="0"/>
              <a:t> </a:t>
            </a:r>
            <a:r>
              <a:rPr lang="en-GB" b="1" u="sng" spc="-20" dirty="0"/>
              <a:t>matter</a:t>
            </a:r>
            <a:r>
              <a:rPr lang="en-GB" spc="-20" dirty="0"/>
              <a:t> and </a:t>
            </a:r>
            <a:r>
              <a:rPr lang="en-GB" b="1" u="sng" spc="-20" dirty="0"/>
              <a:t>microorganisms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5F4219-1DC6-6EE7-22E8-92708BE44C90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AU" dirty="0"/>
              <a:t>Otter J, Galletly T (2018) Environmental decontamination 3: auditing cleaning and disinfection. Nursing Times [online]; 114: 9, 25-28</a:t>
            </a:r>
            <a:endParaRPr lang="en-GB" dirty="0"/>
          </a:p>
          <a:p>
            <a:endParaRPr lang="en-GB" dirty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2CE2477D-39B6-C50D-E60D-4C9AA0C90C8D}"/>
              </a:ext>
            </a:extLst>
          </p:cNvPr>
          <p:cNvSpPr txBox="1">
            <a:spLocks/>
          </p:cNvSpPr>
          <p:nvPr/>
        </p:nvSpPr>
        <p:spPr>
          <a:xfrm>
            <a:off x="6756639" y="3623902"/>
            <a:ext cx="4290116" cy="11758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1098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Options: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2-step protocol (clean </a:t>
            </a: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disinfect)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1-step protocol (clean </a:t>
            </a: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disinfect)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76797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76797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76797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76797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Content Placeholder 6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A03BD636-D73D-BD2D-7793-6A8984E4A6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50591" t="26901" r="5481" b="18191"/>
          <a:stretch/>
        </p:blipFill>
        <p:spPr>
          <a:xfrm>
            <a:off x="581777" y="2749401"/>
            <a:ext cx="4876270" cy="3428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37115E-9BFB-D9E8-169E-31348713FB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60225" y="3707877"/>
            <a:ext cx="1175861" cy="117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92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90EE0-9E22-1CA4-B311-048416304A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5 principles</a:t>
            </a:r>
            <a:br>
              <a:rPr lang="en-GB" dirty="0"/>
            </a:br>
            <a:r>
              <a:rPr lang="en-GB" dirty="0"/>
              <a:t>of cleaning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A0527C-B8F7-E683-E3B8-33122DCA99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2512" y="2101928"/>
            <a:ext cx="10929303" cy="468994"/>
          </a:xfrm>
        </p:spPr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71C5C2-3FFE-D5CD-5251-A06A280BB12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957FD19-7801-37ED-67D7-37264E4FC425}"/>
              </a:ext>
            </a:extLst>
          </p:cNvPr>
          <p:cNvSpPr/>
          <p:nvPr/>
        </p:nvSpPr>
        <p:spPr>
          <a:xfrm>
            <a:off x="582512" y="2101929"/>
            <a:ext cx="10929303" cy="601514"/>
          </a:xfrm>
          <a:prstGeom prst="roundRect">
            <a:avLst/>
          </a:prstGeom>
          <a:solidFill>
            <a:srgbClr val="0661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7B53D2E-E273-9D01-737D-538A57C843BA}"/>
              </a:ext>
            </a:extLst>
          </p:cNvPr>
          <p:cNvSpPr txBox="1">
            <a:spLocks/>
          </p:cNvSpPr>
          <p:nvPr/>
        </p:nvSpPr>
        <p:spPr>
          <a:xfrm>
            <a:off x="582512" y="2218519"/>
            <a:ext cx="10929303" cy="352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661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Inadequate cleaning will not reduce the risk of infection but may even enhance it!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B17C4E9-40D8-B5A2-79E7-41365E6B9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86" y="3005741"/>
            <a:ext cx="2029383" cy="202750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B39E790-B730-E89E-DAF8-F87407E0D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078" y="2902585"/>
            <a:ext cx="2027505" cy="21306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EDDF05B-E7C6-5DCA-5429-9CDAE8981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8440" y="2658789"/>
            <a:ext cx="3509212" cy="23910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4F736FD-B3BE-D747-1885-3833D4880A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1981" y="3012254"/>
            <a:ext cx="2027506" cy="202750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BA8466F-6E1C-FF83-4AE2-870C8B72CD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4157" y="3012252"/>
            <a:ext cx="2027506" cy="237261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770D304-3058-3D4A-DF3E-E72C913CCB3A}"/>
              </a:ext>
            </a:extLst>
          </p:cNvPr>
          <p:cNvSpPr/>
          <p:nvPr/>
        </p:nvSpPr>
        <p:spPr>
          <a:xfrm>
            <a:off x="497532" y="5144900"/>
            <a:ext cx="2119489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Wipe using an </a:t>
            </a:r>
            <a:b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‘S’ shaped pattern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A67C81-A592-0670-FF1A-F603F591661C}"/>
              </a:ext>
            </a:extLst>
          </p:cNvPr>
          <p:cNvSpPr/>
          <p:nvPr/>
        </p:nvSpPr>
        <p:spPr>
          <a:xfrm>
            <a:off x="2959993" y="5144899"/>
            <a:ext cx="1693733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Work from top </a:t>
            </a:r>
            <a:b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 bottom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4B4A43-D685-F705-38EB-5548E1362E32}"/>
              </a:ext>
            </a:extLst>
          </p:cNvPr>
          <p:cNvSpPr/>
          <p:nvPr/>
        </p:nvSpPr>
        <p:spPr>
          <a:xfrm>
            <a:off x="5038440" y="5133376"/>
            <a:ext cx="211949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Wipe from</a:t>
            </a:r>
            <a:b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clean to dirty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346AC2A-0F0F-760A-191E-2F58FAC4CF17}"/>
              </a:ext>
            </a:extLst>
          </p:cNvPr>
          <p:cNvSpPr/>
          <p:nvPr/>
        </p:nvSpPr>
        <p:spPr>
          <a:xfrm>
            <a:off x="7372244" y="5144899"/>
            <a:ext cx="184698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Ensure correct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contact time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D64E705-7F96-5193-185B-1EB5FB7BF2EF}"/>
              </a:ext>
            </a:extLst>
          </p:cNvPr>
          <p:cNvSpPr/>
          <p:nvPr/>
        </p:nvSpPr>
        <p:spPr>
          <a:xfrm>
            <a:off x="9832848" y="5133375"/>
            <a:ext cx="1390124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One wipe,</a:t>
            </a:r>
            <a:b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one surface</a:t>
            </a:r>
          </a:p>
        </p:txBody>
      </p:sp>
    </p:spTree>
    <p:extLst>
      <p:ext uri="{BB962C8B-B14F-4D97-AF65-F5344CB8AC3E}">
        <p14:creationId xmlns:p14="http://schemas.microsoft.com/office/powerpoint/2010/main" val="3419367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8C625-A0A7-04DB-CCC1-BF0B51BB0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BF03272-FC17-F99A-81C9-EE22449E07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5 principles</a:t>
            </a:r>
            <a:br>
              <a:rPr lang="en-GB" dirty="0"/>
            </a:br>
            <a:r>
              <a:rPr lang="en-GB" dirty="0"/>
              <a:t>of cleaning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536871-198F-F5C7-A1D0-BF3B14B88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12" y="2101928"/>
            <a:ext cx="2029383" cy="202750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AD56E1-5E62-F843-6EDE-7F52B8EF2ED3}"/>
              </a:ext>
            </a:extLst>
          </p:cNvPr>
          <p:cNvSpPr/>
          <p:nvPr/>
        </p:nvSpPr>
        <p:spPr>
          <a:xfrm>
            <a:off x="3320707" y="2782669"/>
            <a:ext cx="2119489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Wipe using an </a:t>
            </a:r>
            <a:b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‘S’ shaped pattern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D4E33E-9B6F-9099-2B0C-A48CF40E53D7}"/>
              </a:ext>
            </a:extLst>
          </p:cNvPr>
          <p:cNvSpPr txBox="1"/>
          <p:nvPr/>
        </p:nvSpPr>
        <p:spPr>
          <a:xfrm>
            <a:off x="2766168" y="2644171"/>
            <a:ext cx="5998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BB9E216-8DC6-4CE0-1923-DDC3DE98D486}"/>
              </a:ext>
            </a:extLst>
          </p:cNvPr>
          <p:cNvSpPr/>
          <p:nvPr/>
        </p:nvSpPr>
        <p:spPr>
          <a:xfrm>
            <a:off x="582512" y="4611297"/>
            <a:ext cx="4945619" cy="1116382"/>
          </a:xfrm>
          <a:prstGeom prst="roundRect">
            <a:avLst/>
          </a:prstGeom>
          <a:solidFill>
            <a:srgbClr val="0661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BF37FC81-E76E-D3B4-12A5-A8C0896299D5}"/>
              </a:ext>
            </a:extLst>
          </p:cNvPr>
          <p:cNvSpPr txBox="1">
            <a:spLocks/>
          </p:cNvSpPr>
          <p:nvPr/>
        </p:nvSpPr>
        <p:spPr>
          <a:xfrm>
            <a:off x="582512" y="4739273"/>
            <a:ext cx="4945619" cy="448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661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Wiping in an ‘S’ shaped pattern prevents contamination of areas already cleaned, and ensures the entire areas are covered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 descr="A person in a hospital room&#10;&#10;Description automatically generated">
            <a:extLst>
              <a:ext uri="{FF2B5EF4-FFF2-40B4-BE49-F238E27FC236}">
                <a16:creationId xmlns:a16="http://schemas.microsoft.com/office/drawing/2014/main" id="{99B62C0F-AB40-12A1-21AC-AFB438A7EB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923" t="13228" r="8784" b="1871"/>
          <a:stretch/>
        </p:blipFill>
        <p:spPr>
          <a:xfrm>
            <a:off x="6100205" y="-21578"/>
            <a:ext cx="60917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21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42477-C8A6-7CEF-6988-9AA0CE3F9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4E07EE1-2D5D-497C-3A82-8169D60681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5 principles</a:t>
            </a:r>
            <a:br>
              <a:rPr lang="en-GB" dirty="0"/>
            </a:br>
            <a:r>
              <a:rPr lang="en-GB" dirty="0"/>
              <a:t>of cleaning</a:t>
            </a:r>
          </a:p>
        </p:txBody>
      </p:sp>
      <p:pic>
        <p:nvPicPr>
          <p:cNvPr id="12" name="Picture 11" descr="A person in a hospital scrubs cleaning a table&#10;&#10;Description automatically generated">
            <a:extLst>
              <a:ext uri="{FF2B5EF4-FFF2-40B4-BE49-F238E27FC236}">
                <a16:creationId xmlns:a16="http://schemas.microsoft.com/office/drawing/2014/main" id="{4C847926-F071-0F6E-3C50-DAFCD2796C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71" r="29610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8F18E08-1D1F-946B-70DE-77FC9EC35B0F}"/>
              </a:ext>
            </a:extLst>
          </p:cNvPr>
          <p:cNvSpPr/>
          <p:nvPr/>
        </p:nvSpPr>
        <p:spPr>
          <a:xfrm>
            <a:off x="3320707" y="2782669"/>
            <a:ext cx="2119489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Work from top </a:t>
            </a:r>
            <a:b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 bottom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E1F071-BC74-2979-4B2D-0ADFDA590508}"/>
              </a:ext>
            </a:extLst>
          </p:cNvPr>
          <p:cNvSpPr txBox="1"/>
          <p:nvPr/>
        </p:nvSpPr>
        <p:spPr>
          <a:xfrm>
            <a:off x="2766168" y="2644171"/>
            <a:ext cx="5998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C220D9A-2B16-0025-C908-8963F592ED02}"/>
              </a:ext>
            </a:extLst>
          </p:cNvPr>
          <p:cNvSpPr/>
          <p:nvPr/>
        </p:nvSpPr>
        <p:spPr>
          <a:xfrm>
            <a:off x="582512" y="4611296"/>
            <a:ext cx="4945619" cy="1338929"/>
          </a:xfrm>
          <a:prstGeom prst="roundRect">
            <a:avLst/>
          </a:prstGeom>
          <a:solidFill>
            <a:srgbClr val="0661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6D0EC92-C54E-4C75-1B3D-FF771CBF3C64}"/>
              </a:ext>
            </a:extLst>
          </p:cNvPr>
          <p:cNvSpPr txBox="1">
            <a:spLocks/>
          </p:cNvSpPr>
          <p:nvPr/>
        </p:nvSpPr>
        <p:spPr>
          <a:xfrm>
            <a:off x="582512" y="4739273"/>
            <a:ext cx="4945619" cy="448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661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Cleaning from top to bottom ensures</a:t>
            </a:r>
            <a:b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dirtier areas are cleaned last and</a:t>
            </a:r>
            <a:b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reduces risk of transferring pathogens</a:t>
            </a:r>
            <a:b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an already cleaned area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386C1E-39CE-4B47-34D0-0FCB69123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512" y="2009673"/>
            <a:ext cx="2027505" cy="2130662"/>
          </a:xfrm>
          <a:prstGeom prst="rect">
            <a:avLst/>
          </a:prstGeom>
        </p:spPr>
      </p:pic>
      <p:pic>
        <p:nvPicPr>
          <p:cNvPr id="3" name="Picture 2" descr="A person in a hospital gown and gloves holding a bag&#10;&#10;Description automatically generated">
            <a:extLst>
              <a:ext uri="{FF2B5EF4-FFF2-40B4-BE49-F238E27FC236}">
                <a16:creationId xmlns:a16="http://schemas.microsoft.com/office/drawing/2014/main" id="{4E45B99E-1C28-4B4D-1C2C-9FA05AF01C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604" r="115" b="24191"/>
          <a:stretch/>
        </p:blipFill>
        <p:spPr>
          <a:xfrm>
            <a:off x="6100205" y="0"/>
            <a:ext cx="60917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714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19CEC-C983-DCA1-93AD-FA3C1E7AC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75A6212-3634-1B82-3EED-45AE91BB7C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5 principles</a:t>
            </a:r>
            <a:br>
              <a:rPr lang="en-GB" dirty="0"/>
            </a:br>
            <a:r>
              <a:rPr lang="en-GB" dirty="0"/>
              <a:t>of cleaning</a:t>
            </a:r>
          </a:p>
        </p:txBody>
      </p:sp>
      <p:pic>
        <p:nvPicPr>
          <p:cNvPr id="12" name="Picture 11" descr="A person in a hospital scrubs cleaning a table&#10;&#10;Description automatically generated">
            <a:extLst>
              <a:ext uri="{FF2B5EF4-FFF2-40B4-BE49-F238E27FC236}">
                <a16:creationId xmlns:a16="http://schemas.microsoft.com/office/drawing/2014/main" id="{D750C1D3-05FE-F945-C95C-9B72F8DBB2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71" r="29610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C44EABA-315D-C538-18D7-379E37A0E163}"/>
              </a:ext>
            </a:extLst>
          </p:cNvPr>
          <p:cNvSpPr/>
          <p:nvPr/>
        </p:nvSpPr>
        <p:spPr>
          <a:xfrm>
            <a:off x="3320707" y="2782669"/>
            <a:ext cx="2119489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Wipe from</a:t>
            </a:r>
            <a:b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clean to dirty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32B27D-5E7E-BA3D-FC97-BDA54EA847E1}"/>
              </a:ext>
            </a:extLst>
          </p:cNvPr>
          <p:cNvSpPr txBox="1"/>
          <p:nvPr/>
        </p:nvSpPr>
        <p:spPr>
          <a:xfrm>
            <a:off x="2766168" y="2644171"/>
            <a:ext cx="5998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032E55FC-80EC-11C1-C5D9-5A86ECA0A930}"/>
              </a:ext>
            </a:extLst>
          </p:cNvPr>
          <p:cNvSpPr txBox="1">
            <a:spLocks/>
          </p:cNvSpPr>
          <p:nvPr/>
        </p:nvSpPr>
        <p:spPr>
          <a:xfrm>
            <a:off x="582512" y="4752525"/>
            <a:ext cx="4945619" cy="448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661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Wiping in an S-shaped pattern prevents contamination of areas already cleaned, and ensures the entire areas are covered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DE3DF8-85CB-5884-44F6-62E5C4A0C9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8170"/>
          <a:stretch/>
        </p:blipFill>
        <p:spPr>
          <a:xfrm>
            <a:off x="583169" y="1751587"/>
            <a:ext cx="2169747" cy="2391099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4AD2EF3-BD74-E9BC-148F-ED235AEEE254}"/>
              </a:ext>
            </a:extLst>
          </p:cNvPr>
          <p:cNvSpPr/>
          <p:nvPr/>
        </p:nvSpPr>
        <p:spPr>
          <a:xfrm>
            <a:off x="582512" y="4611296"/>
            <a:ext cx="4945619" cy="1338929"/>
          </a:xfrm>
          <a:prstGeom prst="roundRect">
            <a:avLst/>
          </a:prstGeom>
          <a:solidFill>
            <a:srgbClr val="0661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D2691BC4-1C52-B87B-40E3-D13C65AD3553}"/>
              </a:ext>
            </a:extLst>
          </p:cNvPr>
          <p:cNvSpPr txBox="1">
            <a:spLocks/>
          </p:cNvSpPr>
          <p:nvPr/>
        </p:nvSpPr>
        <p:spPr>
          <a:xfrm>
            <a:off x="582512" y="4739273"/>
            <a:ext cx="4945619" cy="448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661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Pathogens are picked up on cleaning cloths/wipes as cleaning occurs.</a:t>
            </a:r>
            <a:b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Wiping from clean to dirty avoids introducing pathogens to clean surfaces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 descr="A person in a hospital room&#10;&#10;Description automatically generated">
            <a:extLst>
              <a:ext uri="{FF2B5EF4-FFF2-40B4-BE49-F238E27FC236}">
                <a16:creationId xmlns:a16="http://schemas.microsoft.com/office/drawing/2014/main" id="{B3567C5E-F6C2-5212-D0B0-B92698EA8E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923" t="13228" r="8784" b="1871"/>
          <a:stretch/>
        </p:blipFill>
        <p:spPr>
          <a:xfrm>
            <a:off x="6100205" y="-21578"/>
            <a:ext cx="6091795" cy="6858000"/>
          </a:xfrm>
          <a:prstGeom prst="rect">
            <a:avLst/>
          </a:prstGeom>
        </p:spPr>
      </p:pic>
      <p:pic>
        <p:nvPicPr>
          <p:cNvPr id="8" name="Picture 7" descr="A group of people in a hospital room&#10;&#10;Description automatically generated">
            <a:extLst>
              <a:ext uri="{FF2B5EF4-FFF2-40B4-BE49-F238E27FC236}">
                <a16:creationId xmlns:a16="http://schemas.microsoft.com/office/drawing/2014/main" id="{011F2628-4ABC-EBAB-DFF8-F78E9F169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330" t="2848" r="6261" b="7054"/>
          <a:stretch/>
        </p:blipFill>
        <p:spPr>
          <a:xfrm>
            <a:off x="6096000" y="-21578"/>
            <a:ext cx="6115180" cy="687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2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6FFE1-7D96-BCFC-AAA8-620F9EFCE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A0CF50-D2AA-9817-7187-76FAB673E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665" y="1455193"/>
            <a:ext cx="4150088" cy="304060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6E2DD76-FF4B-6C90-0860-279DEA2EBD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5 principles</a:t>
            </a:r>
            <a:br>
              <a:rPr lang="en-GB" dirty="0"/>
            </a:br>
            <a:r>
              <a:rPr lang="en-GB" dirty="0"/>
              <a:t>of cleaning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741515-F971-C2AE-7C75-5ABDD0A3E43F}"/>
              </a:ext>
            </a:extLst>
          </p:cNvPr>
          <p:cNvSpPr/>
          <p:nvPr/>
        </p:nvSpPr>
        <p:spPr>
          <a:xfrm>
            <a:off x="3320707" y="2782669"/>
            <a:ext cx="2119489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Ensure correct contact time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75CD92-BD99-D446-7448-FC42680BE6E2}"/>
              </a:ext>
            </a:extLst>
          </p:cNvPr>
          <p:cNvSpPr txBox="1"/>
          <p:nvPr/>
        </p:nvSpPr>
        <p:spPr>
          <a:xfrm>
            <a:off x="2766168" y="2644171"/>
            <a:ext cx="5998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A7C73A7-B7BF-D3DE-194F-1B1492913D0A}"/>
              </a:ext>
            </a:extLst>
          </p:cNvPr>
          <p:cNvSpPr/>
          <p:nvPr/>
        </p:nvSpPr>
        <p:spPr>
          <a:xfrm>
            <a:off x="582512" y="4611296"/>
            <a:ext cx="4945619" cy="828211"/>
          </a:xfrm>
          <a:prstGeom prst="roundRect">
            <a:avLst/>
          </a:prstGeom>
          <a:solidFill>
            <a:srgbClr val="0661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845C82F9-6F5A-7F1E-A0CA-F917E55D904C}"/>
              </a:ext>
            </a:extLst>
          </p:cNvPr>
          <p:cNvSpPr txBox="1">
            <a:spLocks/>
          </p:cNvSpPr>
          <p:nvPr/>
        </p:nvSpPr>
        <p:spPr>
          <a:xfrm>
            <a:off x="582512" y="4739273"/>
            <a:ext cx="4945619" cy="448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661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800" dirty="0">
                <a:solidFill>
                  <a:schemeClr val="bg1"/>
                </a:solidFill>
              </a:rPr>
              <a:t>Always follow the manufacturer's recommended contact time.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21EC13-375C-F5E8-2E22-5DEF654C9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" y="2114358"/>
            <a:ext cx="2027506" cy="20275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CC35A4-F063-18AD-EF05-A79EBFA543FD}"/>
              </a:ext>
            </a:extLst>
          </p:cNvPr>
          <p:cNvSpPr txBox="1"/>
          <p:nvPr/>
        </p:nvSpPr>
        <p:spPr>
          <a:xfrm>
            <a:off x="7029187" y="1809802"/>
            <a:ext cx="340924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bg1"/>
                </a:solidFill>
              </a:rPr>
              <a:t>What is contact time? </a:t>
            </a:r>
          </a:p>
          <a:p>
            <a:pPr algn="ctr"/>
            <a:endParaRPr lang="en-AU" sz="1600" dirty="0">
              <a:solidFill>
                <a:schemeClr val="bg1"/>
              </a:solidFill>
            </a:endParaRPr>
          </a:p>
          <a:p>
            <a:pPr algn="ctr"/>
            <a:r>
              <a:rPr lang="en-AU" sz="1600" dirty="0">
                <a:solidFill>
                  <a:schemeClr val="bg1"/>
                </a:solidFill>
              </a:rPr>
              <a:t>Contact time is the time a surface needs to remain wet for the disinfectant to work effectively.</a:t>
            </a:r>
          </a:p>
          <a:p>
            <a:pPr algn="ctr"/>
            <a:r>
              <a:rPr lang="en-AU" sz="1600" dirty="0">
                <a:solidFill>
                  <a:schemeClr val="bg1"/>
                </a:solidFill>
              </a:rPr>
              <a:t>Wiping a surface dry before the stated contact time means the product may not have enough time</a:t>
            </a:r>
          </a:p>
          <a:p>
            <a:pPr algn="ctr"/>
            <a:r>
              <a:rPr lang="en-AU" sz="1600" dirty="0">
                <a:solidFill>
                  <a:schemeClr val="bg1"/>
                </a:solidFill>
              </a:rPr>
              <a:t>to achieve its intended efficacy.</a:t>
            </a:r>
          </a:p>
        </p:txBody>
      </p:sp>
    </p:spTree>
    <p:extLst>
      <p:ext uri="{BB962C8B-B14F-4D97-AF65-F5344CB8AC3E}">
        <p14:creationId xmlns:p14="http://schemas.microsoft.com/office/powerpoint/2010/main" val="2765568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E0701-9346-70C0-EC65-B3E99711F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B25E598-FD54-5067-FBD5-B40C735B82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5 principles</a:t>
            </a:r>
            <a:br>
              <a:rPr lang="en-GB" dirty="0"/>
            </a:br>
            <a:r>
              <a:rPr lang="en-GB" dirty="0"/>
              <a:t>of cleaning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FB541F-16E8-6C74-A597-104852E989E2}"/>
              </a:ext>
            </a:extLst>
          </p:cNvPr>
          <p:cNvSpPr/>
          <p:nvPr/>
        </p:nvSpPr>
        <p:spPr>
          <a:xfrm>
            <a:off x="3320707" y="2782669"/>
            <a:ext cx="2119489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One wipe,</a:t>
            </a:r>
            <a:b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one surface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457F9B-AFCC-5C1F-DA1A-DA33E8BFF866}"/>
              </a:ext>
            </a:extLst>
          </p:cNvPr>
          <p:cNvSpPr txBox="1"/>
          <p:nvPr/>
        </p:nvSpPr>
        <p:spPr>
          <a:xfrm>
            <a:off x="2766168" y="2644171"/>
            <a:ext cx="5998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0" u="none" strike="noStrike" kern="1200" cap="none" spc="0" normalizeH="0" baseline="0" noProof="0" dirty="0">
                <a:ln>
                  <a:noFill/>
                </a:ln>
                <a:solidFill>
                  <a:srgbClr val="06613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FF3B627-91E4-C4BF-B149-1C2D5B580526}"/>
              </a:ext>
            </a:extLst>
          </p:cNvPr>
          <p:cNvSpPr/>
          <p:nvPr/>
        </p:nvSpPr>
        <p:spPr>
          <a:xfrm>
            <a:off x="582512" y="4611297"/>
            <a:ext cx="4945619" cy="1116382"/>
          </a:xfrm>
          <a:prstGeom prst="roundRect">
            <a:avLst/>
          </a:prstGeom>
          <a:solidFill>
            <a:srgbClr val="0661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9A1CFBC5-C330-D294-F38F-1821B41F8DD2}"/>
              </a:ext>
            </a:extLst>
          </p:cNvPr>
          <p:cNvSpPr txBox="1">
            <a:spLocks/>
          </p:cNvSpPr>
          <p:nvPr/>
        </p:nvSpPr>
        <p:spPr>
          <a:xfrm>
            <a:off x="582512" y="4739273"/>
            <a:ext cx="4945619" cy="448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661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After each surface is cleaned, or if</a:t>
            </a:r>
            <a:b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wipe becomes dry or dirty, throw the old wipe away and use a new one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6613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7D4A75-8451-8850-C6AF-9991C6F3D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12" y="2092155"/>
            <a:ext cx="2027506" cy="23726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B71F05-EE66-A03A-D8E3-E855FC442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321" y="2040704"/>
            <a:ext cx="5486929" cy="3958690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F5FCF1E2-55D5-4848-7E07-BD5849C243A7}"/>
              </a:ext>
            </a:extLst>
          </p:cNvPr>
          <p:cNvSpPr txBox="1">
            <a:spLocks/>
          </p:cNvSpPr>
          <p:nvPr/>
        </p:nvSpPr>
        <p:spPr>
          <a:xfrm>
            <a:off x="6626086" y="2114457"/>
            <a:ext cx="4983401" cy="5284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679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wipe or cleaning cloth can become contaminated and overloaded with microorganisms.</a:t>
            </a:r>
          </a:p>
        </p:txBody>
      </p:sp>
    </p:spTree>
    <p:extLst>
      <p:ext uri="{BB962C8B-B14F-4D97-AF65-F5344CB8AC3E}">
        <p14:creationId xmlns:p14="http://schemas.microsoft.com/office/powerpoint/2010/main" val="3918647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3FF3048-1908-0A43-E979-6F757DE06A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RACGP accreditation and infection prevention and control (IPC)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772C61-244F-6523-45DF-95E978C47E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RACGP Criterion GP4.1 </a:t>
            </a:r>
            <a:r>
              <a:rPr lang="en-US" b="0" dirty="0"/>
              <a:t>states that GP clinics must have: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7012D5-C7C4-425B-FE4C-59F3EE0D67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512" y="2630184"/>
            <a:ext cx="10929303" cy="352654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GP4.1 A: </a:t>
            </a:r>
            <a:r>
              <a:rPr lang="en-US" dirty="0"/>
              <a:t>A clinical team member responsible for IPC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GP4.1 B: </a:t>
            </a:r>
            <a:r>
              <a:rPr lang="en-US" dirty="0"/>
              <a:t>A documented Infection Prevention and Control (IPC) 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GP4.1 C: </a:t>
            </a:r>
            <a:r>
              <a:rPr lang="en-US" dirty="0"/>
              <a:t>A clinical team member responsible for IPC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GP4.1 D: </a:t>
            </a:r>
            <a:r>
              <a:rPr lang="en-US" dirty="0"/>
              <a:t>All team members must manage risks of potential cross-infection in the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GP4.1 E: </a:t>
            </a:r>
            <a:r>
              <a:rPr lang="en-US" dirty="0"/>
              <a:t>Patients to be informed about respiratory etiquette, hand hygiene, precautionary techniques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5F2A6BC-F9E5-6B75-1857-F210A47A90DE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US" dirty="0"/>
              <a:t>Royal Australian College of General Practitioners. </a:t>
            </a:r>
            <a:r>
              <a:rPr lang="en-US" b="1" dirty="0"/>
              <a:t>Criterion GP4.1 – Infection prevention and control, including </a:t>
            </a:r>
            <a:r>
              <a:rPr lang="en-US" b="1" dirty="0" err="1"/>
              <a:t>sterilisation</a:t>
            </a:r>
            <a:r>
              <a:rPr lang="en-US" dirty="0"/>
              <a:t>. 2020. Available from: https://</a:t>
            </a:r>
            <a:r>
              <a:rPr lang="en-US" dirty="0" err="1"/>
              <a:t>www.racgp.org.au</a:t>
            </a:r>
            <a:r>
              <a:rPr lang="en-US" dirty="0"/>
              <a:t>/running-a-practice/practice-standards/standards-5th-edition/standards-for-general-practices-5th-ed/general-practice-standards/gp-standard-4/criterion-gp4-1-infection-prevention-and-control-i.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487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2AD75-7562-ED7D-66BF-9D2B02454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15AF193-2A0C-ADC9-2882-C0823AB649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RACGP </a:t>
            </a:r>
            <a:br>
              <a:rPr lang="en-US" dirty="0"/>
            </a:br>
            <a:r>
              <a:rPr lang="en-US" dirty="0"/>
              <a:t>GP4.1 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ADF9DB5-6917-BE2D-D22F-D145D2CB9F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Practices must have at least one clinical team member with the responsibility of: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70822B-8BB3-A970-383B-6B21F9418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512" y="2630184"/>
            <a:ext cx="10929303" cy="352654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Leading and coordinating IPC processes across the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Maintaining an adequate supply of TGA-approved disinfectant supplies &amp; check expiry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Ensuring reusable equipment is cleaned, </a:t>
            </a:r>
            <a:r>
              <a:rPr lang="en-US" dirty="0" err="1"/>
              <a:t>sterilised</a:t>
            </a:r>
            <a:r>
              <a:rPr lang="en-US" dirty="0"/>
              <a:t> and stored correctly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Following waste management processes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23A9EDE-8F75-36EC-8B04-BBC323594D4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US" dirty="0"/>
              <a:t>Royal Australian College of General Practitioners. </a:t>
            </a:r>
            <a:r>
              <a:rPr lang="en-US" b="1" dirty="0"/>
              <a:t>Criterion GP4.1 – Infection prevention and control, including </a:t>
            </a:r>
            <a:r>
              <a:rPr lang="en-US" b="1" dirty="0" err="1"/>
              <a:t>sterilisation</a:t>
            </a:r>
            <a:r>
              <a:rPr lang="en-US" dirty="0"/>
              <a:t>. 2020. Available from: https://</a:t>
            </a:r>
            <a:r>
              <a:rPr lang="en-US" dirty="0" err="1"/>
              <a:t>www.racgp.org.au</a:t>
            </a:r>
            <a:r>
              <a:rPr lang="en-US" dirty="0"/>
              <a:t>/running-a-practice/practice-standards/standards-5th-edition/standards-for-general-practices-5th-ed/general-practice-standards/gp-standard-4/criterion-gp4-1-infection-prevention-and-control-i.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80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164A3-3F7D-7F1A-A5DE-E76563182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DA151E1-0E34-9477-3A5E-6FEC3F0683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RACGP </a:t>
            </a:r>
            <a:br>
              <a:rPr lang="en-US" dirty="0"/>
            </a:br>
            <a:r>
              <a:rPr lang="en-US" dirty="0"/>
              <a:t>GP4.1 B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CB41BB-BAFF-CBC9-E875-B138F8E679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Practices must have a written, practice-specific IPC policy: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4301F0F-4070-AFD3-B1A9-A775B4FD89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512" y="2630184"/>
            <a:ext cx="10929303" cy="352654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be reviewed annually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Conduct regular audits to confirm compliance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Consult with GP team in developing the policy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3C7004B-A4C5-4CFC-2CF8-ECA3F581268C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US" dirty="0"/>
              <a:t>Royal Australian College of General Practitioners. </a:t>
            </a:r>
            <a:r>
              <a:rPr lang="en-US" b="1" dirty="0"/>
              <a:t>Criterion GP4.1 – Infection prevention and control, including </a:t>
            </a:r>
            <a:r>
              <a:rPr lang="en-US" b="1" dirty="0" err="1"/>
              <a:t>sterilisation</a:t>
            </a:r>
            <a:r>
              <a:rPr lang="en-US" dirty="0"/>
              <a:t>. 2020. Available from: https://</a:t>
            </a:r>
            <a:r>
              <a:rPr lang="en-US" dirty="0" err="1"/>
              <a:t>www.racgp.org.au</a:t>
            </a:r>
            <a:r>
              <a:rPr lang="en-US" dirty="0"/>
              <a:t>/running-a-practice/practice-standards/standards-5th-edition/standards-for-general-practices-5th-ed/general-practice-standards/gp-standard-4/criterion-gp4-1-infection-prevention-and-control-i.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247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BE2D4-932E-D6A7-0A9C-4C233D020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250E3EE-55F5-1280-D865-A893927CD1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RACGP </a:t>
            </a:r>
            <a:br>
              <a:rPr lang="en-US" dirty="0"/>
            </a:br>
            <a:r>
              <a:rPr lang="en-US" dirty="0"/>
              <a:t>GP4.1 C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E9807DB-351C-AEC2-C069-958CD2843D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Practices must have a clinical team member responsible for IPC education, including: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0F90983-BF8B-4808-7F93-770E1D02ED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512" y="2630184"/>
            <a:ext cx="10929303" cy="352654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Induction on IPC policies and cleaning procedures for new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Conducting IPC training and competency assessments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Documenting cleaning records to demonstrate compliance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DD6A35B-FCCD-65AA-3D83-D566700999F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US" dirty="0"/>
              <a:t>Royal Australian College of General Practitioners. </a:t>
            </a:r>
            <a:r>
              <a:rPr lang="en-US" b="1" dirty="0"/>
              <a:t>Criterion GP4.1 – Infection prevention and control, including </a:t>
            </a:r>
            <a:r>
              <a:rPr lang="en-US" b="1" dirty="0" err="1"/>
              <a:t>sterilisation</a:t>
            </a:r>
            <a:r>
              <a:rPr lang="en-US" dirty="0"/>
              <a:t>. 2020. Available from: https://</a:t>
            </a:r>
            <a:r>
              <a:rPr lang="en-US" dirty="0" err="1"/>
              <a:t>www.racgp.org.au</a:t>
            </a:r>
            <a:r>
              <a:rPr lang="en-US" dirty="0"/>
              <a:t>/running-a-practice/practice-standards/standards-5th-edition/standards-for-general-practices-5th-ed/general-practice-standards/gp-standard-4/criterion-gp4-1-infection-prevention-and-control-i.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360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50C51-8BEF-D28A-B051-CB8B6A403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4EF5E14-8327-DC70-9F0F-2BAD2A3775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RACGP </a:t>
            </a:r>
            <a:br>
              <a:rPr lang="en-US" dirty="0"/>
            </a:br>
            <a:r>
              <a:rPr lang="en-US" dirty="0"/>
              <a:t>GP4.1 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AB058BD-6BF1-C3A7-BD89-A4039B26DA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All members of the practice team manage risks of potential cross-infection, including: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FC6CFFE-6689-5BCE-13AC-9738AD3A6D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512" y="2630184"/>
            <a:ext cx="10929303" cy="352654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Good hand hygiene practices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PPE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Triage of patients with infections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7ADB45-F5F3-770D-0F42-F203AF11186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US" dirty="0"/>
              <a:t>Royal Australian College of General Practitioners. </a:t>
            </a:r>
            <a:r>
              <a:rPr lang="en-US" b="1" dirty="0"/>
              <a:t>Criterion GP4.1 – Infection prevention and control, including </a:t>
            </a:r>
            <a:r>
              <a:rPr lang="en-US" b="1" dirty="0" err="1"/>
              <a:t>sterilisation</a:t>
            </a:r>
            <a:r>
              <a:rPr lang="en-US" dirty="0"/>
              <a:t>. 2020. Available from: https://</a:t>
            </a:r>
            <a:r>
              <a:rPr lang="en-US" dirty="0" err="1"/>
              <a:t>www.racgp.org.au</a:t>
            </a:r>
            <a:r>
              <a:rPr lang="en-US" dirty="0"/>
              <a:t>/running-a-practice/practice-standards/standards-5th-edition/standards-for-general-practices-5th-ed/general-practice-standards/gp-standard-4/criterion-gp4-1-infection-prevention-and-control-i.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036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4B670-BBCE-9A68-5CC9-32CCE0BAA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27E7E33-A53E-76FF-1043-A487192BE6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RACGP </a:t>
            </a:r>
            <a:br>
              <a:rPr lang="en-US" dirty="0"/>
            </a:br>
            <a:r>
              <a:rPr lang="en-US" dirty="0"/>
              <a:t>GP4.1 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FC180C2-3BBA-C2A1-7EE2-0EE6E6B58A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Patients to be informed about respiratory etiquette, hand hygiene, precautionary techniques: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6BA47D-C9ED-D019-7974-53D6716130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512" y="2954956"/>
            <a:ext cx="10929303" cy="32017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Have hand washing facilities, hand </a:t>
            </a:r>
            <a:r>
              <a:rPr lang="en-US" dirty="0" err="1"/>
              <a:t>sanitiser</a:t>
            </a:r>
            <a:r>
              <a:rPr lang="en-US" dirty="0"/>
              <a:t>, tissues and rubbish bins available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Brochures or posters displayed explaining respiratory etiquette and hand hygiene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A63A5AE-DFDD-2120-1BD0-1DFD18BC629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US" dirty="0"/>
              <a:t>Royal Australian College of General Practitioners. </a:t>
            </a:r>
            <a:r>
              <a:rPr lang="en-US" b="1" dirty="0"/>
              <a:t>Criterion GP4.1 – Infection prevention and control, including </a:t>
            </a:r>
            <a:r>
              <a:rPr lang="en-US" b="1" dirty="0" err="1"/>
              <a:t>sterilisation</a:t>
            </a:r>
            <a:r>
              <a:rPr lang="en-US" dirty="0"/>
              <a:t>. 2020. Available from: https://</a:t>
            </a:r>
            <a:r>
              <a:rPr lang="en-US" dirty="0" err="1"/>
              <a:t>www.racgp.org.au</a:t>
            </a:r>
            <a:r>
              <a:rPr lang="en-US" dirty="0"/>
              <a:t>/running-a-practice/practice-standards/standards-5th-edition/standards-for-general-practices-5th-ed/general-practice-standards/gp-standard-4/criterion-gp4-1-infection-prevention-and-control-i.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407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150217F2-50AE-0815-123C-96F14C8AE962}"/>
              </a:ext>
            </a:extLst>
          </p:cNvPr>
          <p:cNvSpPr txBox="1">
            <a:spLocks/>
          </p:cNvSpPr>
          <p:nvPr/>
        </p:nvSpPr>
        <p:spPr>
          <a:xfrm>
            <a:off x="547676" y="6356633"/>
            <a:ext cx="10925098" cy="3563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rgbClr val="0661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06F6F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06F6F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06F6F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Royal Australian College of General Practitioners. </a:t>
            </a:r>
            <a:r>
              <a:rPr lang="en-US" b="1" dirty="0"/>
              <a:t>Criterion GP4.1 – Infection prevention and control, including </a:t>
            </a:r>
            <a:r>
              <a:rPr lang="en-US" b="1" dirty="0" err="1"/>
              <a:t>sterilisation</a:t>
            </a:r>
            <a:r>
              <a:rPr lang="en-US" dirty="0"/>
              <a:t>. 2020. Available from: https://</a:t>
            </a:r>
            <a:r>
              <a:rPr lang="en-US" dirty="0" err="1"/>
              <a:t>www.racgp.org.au</a:t>
            </a:r>
            <a:r>
              <a:rPr lang="en-US" dirty="0"/>
              <a:t>/running-a-practice/practice-standards/standards-5th-edition/standards-for-general-practices-5th-ed/general-practice-standards/gp-standard-4/criterion-gp4-1-infection-prevention-and-control-i.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A5DF64-2D9D-8FCB-BD97-7C668E51411F}"/>
              </a:ext>
            </a:extLst>
          </p:cNvPr>
          <p:cNvSpPr txBox="1"/>
          <p:nvPr/>
        </p:nvSpPr>
        <p:spPr>
          <a:xfrm>
            <a:off x="547676" y="5558351"/>
            <a:ext cx="1120889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50" dirty="0">
                <a:solidFill>
                  <a:srgbClr val="76797C"/>
                </a:solidFill>
              </a:rPr>
              <a:t>Example risk categories based on the principles of the RACGP Infection Prevention and Control Guidelines.</a:t>
            </a:r>
            <a:br>
              <a:rPr lang="en-GB" sz="1050" dirty="0">
                <a:solidFill>
                  <a:srgbClr val="76797C"/>
                </a:solidFill>
              </a:rPr>
            </a:br>
            <a:r>
              <a:rPr lang="en-GB" sz="1050" dirty="0">
                <a:solidFill>
                  <a:srgbClr val="76797C"/>
                </a:solidFill>
              </a:rPr>
              <a:t>Practices should undertake their own risk assessment. Cleaning frequency and product selection should be adapted based on specific precautions, infection risks and outbreak situations.</a:t>
            </a:r>
            <a:endParaRPr lang="en-US" sz="1050" dirty="0">
              <a:solidFill>
                <a:srgbClr val="76797C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93974D0-EBDD-DC57-6993-D6676BF7CC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Standard risk-based </a:t>
            </a:r>
            <a:br>
              <a:rPr lang="en-GB" dirty="0"/>
            </a:br>
            <a:r>
              <a:rPr lang="en-GB" dirty="0"/>
              <a:t>cleaning guide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8929EB3-7443-C277-44DD-9D63F3A4A9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747127"/>
              </p:ext>
            </p:extLst>
          </p:nvPr>
        </p:nvGraphicFramePr>
        <p:xfrm>
          <a:off x="633450" y="2020103"/>
          <a:ext cx="10925100" cy="3483842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2292630">
                  <a:extLst>
                    <a:ext uri="{9D8B030D-6E8A-4147-A177-3AD203B41FA5}">
                      <a16:colId xmlns:a16="http://schemas.microsoft.com/office/drawing/2014/main" val="2340789955"/>
                    </a:ext>
                  </a:extLst>
                </a:gridCol>
                <a:gridCol w="2865120">
                  <a:extLst>
                    <a:ext uri="{9D8B030D-6E8A-4147-A177-3AD203B41FA5}">
                      <a16:colId xmlns:a16="http://schemas.microsoft.com/office/drawing/2014/main" val="537240330"/>
                    </a:ext>
                  </a:extLst>
                </a:gridCol>
                <a:gridCol w="2804160">
                  <a:extLst>
                    <a:ext uri="{9D8B030D-6E8A-4147-A177-3AD203B41FA5}">
                      <a16:colId xmlns:a16="http://schemas.microsoft.com/office/drawing/2014/main" val="2745453214"/>
                    </a:ext>
                  </a:extLst>
                </a:gridCol>
                <a:gridCol w="2963190">
                  <a:extLst>
                    <a:ext uri="{9D8B030D-6E8A-4147-A177-3AD203B41FA5}">
                      <a16:colId xmlns:a16="http://schemas.microsoft.com/office/drawing/2014/main" val="320331224"/>
                    </a:ext>
                  </a:extLst>
                </a:gridCol>
              </a:tblGrid>
              <a:tr h="797041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Risk level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98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600" b="1" kern="1200" dirty="0">
                          <a:solidFill>
                            <a:srgbClr val="009239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Zones and areas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9844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600" b="1" kern="1200" dirty="0">
                          <a:solidFill>
                            <a:srgbClr val="009239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Recommended approach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9844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600" b="1" kern="1200" dirty="0">
                          <a:solidFill>
                            <a:srgbClr val="009239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Product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9844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637210"/>
                  </a:ext>
                </a:extLst>
              </a:tr>
              <a:tr h="797041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buNone/>
                      </a:pPr>
                      <a:r>
                        <a:rPr lang="en-GB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High risk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98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rgbClr val="06613D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Treatment rooms, consultation rooms, shared medical equipment, procedure areas</a:t>
                      </a:r>
                    </a:p>
                  </a:txBody>
                  <a:tcPr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rgbClr val="06613D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Clean and disinfect between every patient, and immediately after any visible contamination</a:t>
                      </a:r>
                    </a:p>
                  </a:txBody>
                  <a:tcPr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rgbClr val="06613D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2-in-1 detergent &amp; disinfectant wipe</a:t>
                      </a:r>
                    </a:p>
                  </a:txBody>
                  <a:tcPr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520677"/>
                  </a:ext>
                </a:extLst>
              </a:tr>
              <a:tr h="797041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buNone/>
                      </a:pPr>
                      <a:r>
                        <a:rPr lang="en-GB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Moderate risk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98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rgbClr val="06613D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Patient-facing reception counters, waiting room touchpoints, door handles, bathrooms, staff workstations</a:t>
                      </a:r>
                    </a:p>
                  </a:txBody>
                  <a:tcPr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rgbClr val="06613D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Clean and disinfect at least daily, more frequently on</a:t>
                      </a:r>
                      <a:br>
                        <a:rPr lang="en-GB" sz="1400" b="0" kern="1200" dirty="0">
                          <a:solidFill>
                            <a:srgbClr val="06613D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</a:br>
                      <a:r>
                        <a:rPr lang="en-GB" sz="1400" b="0" kern="1200" dirty="0">
                          <a:solidFill>
                            <a:srgbClr val="06613D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high-touch surfaces</a:t>
                      </a:r>
                    </a:p>
                  </a:txBody>
                  <a:tcPr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rgbClr val="06613D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2-in-1 detergent &amp; disinfectant wipe</a:t>
                      </a:r>
                    </a:p>
                  </a:txBody>
                  <a:tcPr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7175666"/>
                  </a:ext>
                </a:extLst>
              </a:tr>
              <a:tr h="797041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buNone/>
                      </a:pPr>
                      <a:r>
                        <a:rPr lang="en-GB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Low risk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98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rgbClr val="06613D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Back-of-house administration areas, meeting rooms,</a:t>
                      </a:r>
                      <a:br>
                        <a:rPr lang="en-GB" sz="1400" b="0" kern="1200" dirty="0">
                          <a:solidFill>
                            <a:srgbClr val="06613D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</a:br>
                      <a:r>
                        <a:rPr lang="en-GB" sz="1400" b="0" kern="1200" dirty="0">
                          <a:solidFill>
                            <a:srgbClr val="06613D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storage areas</a:t>
                      </a:r>
                    </a:p>
                  </a:txBody>
                  <a:tcPr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rgbClr val="06613D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Clean daily with detergent; disinfect if visibly contaminated or after a known infectious exposure</a:t>
                      </a:r>
                    </a:p>
                  </a:txBody>
                  <a:tcPr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rgbClr val="06613D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Detergent or 2-in-1 detergent &amp; disinfectant wipe</a:t>
                      </a:r>
                    </a:p>
                  </a:txBody>
                  <a:tcPr>
                    <a:lnL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61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0574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716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E3F2A-C0FE-6B0E-CF76-FD042F0CD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01D81B-101E-7D72-AA47-5EA44E2AD2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Roles and responsibilities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8B46C61-77B5-3493-6602-C98CA156A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89595" y="514723"/>
            <a:ext cx="4013388" cy="5679450"/>
          </a:xfrm>
          <a:prstGeom prst="rect">
            <a:avLst/>
          </a:prstGeom>
          <a:ln>
            <a:solidFill>
              <a:srgbClr val="009239"/>
            </a:solidFill>
          </a:ln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5EB1C295-5975-F083-5F3E-55F2168B8C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2512" y="2101928"/>
            <a:ext cx="5242935" cy="85302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Each staff member will have a designated cleaning area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Product to be used as per risk assessment zones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Frequency to be adhered to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902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433F20-8270-B8A4-2D30-99C362D722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Cleaning</a:t>
            </a:r>
            <a:br>
              <a:rPr lang="en-GB" dirty="0"/>
            </a:br>
            <a:r>
              <a:rPr lang="en-GB" dirty="0"/>
              <a:t>protocols</a:t>
            </a:r>
          </a:p>
        </p:txBody>
      </p:sp>
      <p:pic>
        <p:nvPicPr>
          <p:cNvPr id="8" name="Picture Placeholder 8" descr="A computer screen with a cleaning procedure&#10;&#10;AI-generated content may be incorrect.">
            <a:extLst>
              <a:ext uri="{FF2B5EF4-FFF2-40B4-BE49-F238E27FC236}">
                <a16:creationId xmlns:a16="http://schemas.microsoft.com/office/drawing/2014/main" id="{4D54EEB5-E19F-B9E8-3AD2-44B57F19B7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-8767" t="-58949" r="-8131" b="-33388"/>
          <a:stretch/>
        </p:blipFill>
        <p:spPr>
          <a:xfrm>
            <a:off x="6096001" y="0"/>
            <a:ext cx="6096000" cy="6858000"/>
          </a:xfr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8FB623F-0237-644D-95A3-514309CA8045}"/>
              </a:ext>
            </a:extLst>
          </p:cNvPr>
          <p:cNvSpPr txBox="1">
            <a:spLocks/>
          </p:cNvSpPr>
          <p:nvPr/>
        </p:nvSpPr>
        <p:spPr>
          <a:xfrm>
            <a:off x="507867" y="2783351"/>
            <a:ext cx="2305743" cy="5329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rgbClr val="0661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Scan to access:</a:t>
            </a:r>
            <a:endParaRPr lang="en-GB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899660-04C8-6AE8-E0C8-523FE897E756}"/>
              </a:ext>
            </a:extLst>
          </p:cNvPr>
          <p:cNvGrpSpPr/>
          <p:nvPr/>
        </p:nvGrpSpPr>
        <p:grpSpPr>
          <a:xfrm>
            <a:off x="582512" y="3223432"/>
            <a:ext cx="1613480" cy="1613480"/>
            <a:chOff x="3918857" y="4555843"/>
            <a:chExt cx="1613480" cy="1613480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2DC7BA12-D3F5-54B8-0F3D-AA5CCF8F983D}"/>
                </a:ext>
              </a:extLst>
            </p:cNvPr>
            <p:cNvSpPr/>
            <p:nvPr/>
          </p:nvSpPr>
          <p:spPr>
            <a:xfrm>
              <a:off x="3918857" y="4555843"/>
              <a:ext cx="1613480" cy="1613480"/>
            </a:xfrm>
            <a:prstGeom prst="roundRect">
              <a:avLst>
                <a:gd name="adj" fmla="val 10306"/>
              </a:avLst>
            </a:prstGeom>
            <a:solidFill>
              <a:srgbClr val="1C1A3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1BF85C39-F464-1F89-A359-3BB0E4AC30C3}"/>
                </a:ext>
              </a:extLst>
            </p:cNvPr>
            <p:cNvSpPr/>
            <p:nvPr/>
          </p:nvSpPr>
          <p:spPr>
            <a:xfrm>
              <a:off x="3971000" y="4607986"/>
              <a:ext cx="1509194" cy="1509194"/>
            </a:xfrm>
            <a:prstGeom prst="roundRect">
              <a:avLst>
                <a:gd name="adj" fmla="val 803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76C0E55-1FF7-1823-7F2D-7F0AB8B0E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143" y="4660129"/>
              <a:ext cx="1404908" cy="14049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1705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A8335-D1A7-B857-0D87-3495B19BE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8A4233-C76E-CE2F-F09E-2C06DA6D1A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Now,</a:t>
            </a:r>
            <a:br>
              <a:rPr lang="en-GB" dirty="0"/>
            </a:br>
            <a:r>
              <a:rPr lang="en-GB" dirty="0"/>
              <a:t>let’s practice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1B990B-3536-EC9C-F495-D24CDD6770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511" y="2520647"/>
            <a:ext cx="4949825" cy="3548999"/>
          </a:xfrm>
        </p:spPr>
        <p:txBody>
          <a:bodyPr/>
          <a:lstStyle/>
          <a:p>
            <a:r>
              <a:rPr lang="en-AU" dirty="0"/>
              <a:t>Use the next 10 mins to show how transference occurs with UV powder. </a:t>
            </a:r>
          </a:p>
          <a:p>
            <a:r>
              <a:rPr lang="en-AU" dirty="0"/>
              <a:t>Then get participants to practice cleaning on</a:t>
            </a:r>
            <a:br>
              <a:rPr lang="en-AU" dirty="0"/>
            </a:br>
            <a:r>
              <a:rPr lang="en-AU" dirty="0"/>
              <a:t>pre-marked equipment (UV dots).</a:t>
            </a:r>
          </a:p>
          <a:p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F66AA62-F3A9-EEE4-95D1-BE824CFCA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877" y="1572968"/>
            <a:ext cx="4318000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42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6896DA-56CE-3B42-1895-2EAD53D60EEC}"/>
              </a:ext>
            </a:extLst>
          </p:cNvPr>
          <p:cNvSpPr/>
          <p:nvPr/>
        </p:nvSpPr>
        <p:spPr>
          <a:xfrm>
            <a:off x="0" y="5753528"/>
            <a:ext cx="12192000" cy="1104472"/>
          </a:xfrm>
          <a:prstGeom prst="rect">
            <a:avLst/>
          </a:prstGeom>
          <a:solidFill>
            <a:srgbClr val="0092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098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260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xt Only Slides">
  <a:themeElements>
    <a:clrScheme name="CHG PINK 2">
      <a:dk1>
        <a:srgbClr val="EE4C90"/>
      </a:dk1>
      <a:lt1>
        <a:srgbClr val="FFFFFF"/>
      </a:lt1>
      <a:dk2>
        <a:srgbClr val="A0004E"/>
      </a:dk2>
      <a:lt2>
        <a:srgbClr val="76797C"/>
      </a:lt2>
      <a:accent1>
        <a:srgbClr val="FFFFFF"/>
      </a:accent1>
      <a:accent2>
        <a:srgbClr val="F497B7"/>
      </a:accent2>
      <a:accent3>
        <a:srgbClr val="F19A88"/>
      </a:accent3>
      <a:accent4>
        <a:srgbClr val="B2B1B1"/>
      </a:accent4>
      <a:accent5>
        <a:srgbClr val="E6E6E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244AD88F5C24478166F25EE19185C2" ma:contentTypeVersion="13" ma:contentTypeDescription="Create a new document." ma:contentTypeScope="" ma:versionID="9fd15ab67314404b72a4fbd673109c08">
  <xsd:schema xmlns:xsd="http://www.w3.org/2001/XMLSchema" xmlns:xs="http://www.w3.org/2001/XMLSchema" xmlns:p="http://schemas.microsoft.com/office/2006/metadata/properties" xmlns:ns2="f0cfe344-7c39-4595-8c17-860f0cb07770" xmlns:ns3="d6ff7d87-7cc1-44b2-9d34-de3efb041d4e" targetNamespace="http://schemas.microsoft.com/office/2006/metadata/properties" ma:root="true" ma:fieldsID="b7cfb250509672fbf4788ff455f756a3" ns2:_="" ns3:_="">
    <xsd:import namespace="f0cfe344-7c39-4595-8c17-860f0cb07770"/>
    <xsd:import namespace="d6ff7d87-7cc1-44b2-9d34-de3efb041d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fe344-7c39-4595-8c17-860f0cb077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b3d0ff3-e933-428f-8b52-1389e9c289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ff7d87-7cc1-44b2-9d34-de3efb041d4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3166aba-8fe3-484e-a2dc-acdbd6b768e1}" ma:internalName="TaxCatchAll" ma:showField="CatchAllData" ma:web="d6ff7d87-7cc1-44b2-9d34-de3efb041d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ff7d87-7cc1-44b2-9d34-de3efb041d4e" xsi:nil="true"/>
    <lcf76f155ced4ddcb4097134ff3c332f xmlns="f0cfe344-7c39-4595-8c17-860f0cb0777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0BECB1C-E1CC-4977-B611-96B24B46AAAF}"/>
</file>

<file path=customXml/itemProps2.xml><?xml version="1.0" encoding="utf-8"?>
<ds:datastoreItem xmlns:ds="http://schemas.openxmlformats.org/officeDocument/2006/customXml" ds:itemID="{739F1E14-8F0B-4FC8-BBD3-8C9ADD3D38C8}"/>
</file>

<file path=customXml/itemProps3.xml><?xml version="1.0" encoding="utf-8"?>
<ds:datastoreItem xmlns:ds="http://schemas.openxmlformats.org/officeDocument/2006/customXml" ds:itemID="{F4ED9695-4691-4ADA-9227-D1FEC1534DFC}"/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2085</Words>
  <Application>Microsoft Macintosh PowerPoint</Application>
  <PresentationFormat>Widescreen</PresentationFormat>
  <Paragraphs>207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Aptos</vt:lpstr>
      <vt:lpstr>Aptos Display</vt:lpstr>
      <vt:lpstr>Arial</vt:lpstr>
      <vt:lpstr>Calibri</vt:lpstr>
      <vt:lpstr>Helvetica</vt:lpstr>
      <vt:lpstr>HelveticaNeueLT Pro 65 Md</vt:lpstr>
      <vt:lpstr>Roboto</vt:lpstr>
      <vt:lpstr>Office Theme</vt:lpstr>
      <vt:lpstr>Text Only Slides</vt:lpstr>
      <vt:lpstr>The importance of cleaning shared medical equipment in General Practice (GP)</vt:lpstr>
      <vt:lpstr>Workshop objectives</vt:lpstr>
      <vt:lpstr>Why should  we clean?</vt:lpstr>
      <vt:lpstr>Healthcare-associated infections (HAIs) in Australia</vt:lpstr>
      <vt:lpstr>Healthcare-associated infections (HAIs) in Australia</vt:lpstr>
      <vt:lpstr>Chain of  infection overview</vt:lpstr>
      <vt:lpstr>Chain of infection – Breaking the chain</vt:lpstr>
      <vt:lpstr>Cleaning process</vt:lpstr>
      <vt:lpstr>Disinfection process</vt:lpstr>
      <vt:lpstr>Clean and disinfect</vt:lpstr>
      <vt:lpstr>The 5 principles of cleaning</vt:lpstr>
      <vt:lpstr>The 5 principles of cleaning</vt:lpstr>
      <vt:lpstr>The 5 principles of cleaning</vt:lpstr>
      <vt:lpstr>The 5 principles of cleaning</vt:lpstr>
      <vt:lpstr>The 5 principles of cleaning</vt:lpstr>
      <vt:lpstr>The 5 principles of cleaning</vt:lpstr>
      <vt:lpstr>RACGP accreditation and infection prevention and control (IPC)</vt:lpstr>
      <vt:lpstr>RACGP  GP4.1 A</vt:lpstr>
      <vt:lpstr>RACGP  GP4.1 B</vt:lpstr>
      <vt:lpstr>RACGP  GP4.1 C</vt:lpstr>
      <vt:lpstr>RACGP  GP4.1 D</vt:lpstr>
      <vt:lpstr>RACGP  GP4.1 E</vt:lpstr>
      <vt:lpstr>Standard risk-based  cleaning guide</vt:lpstr>
      <vt:lpstr>Roles and responsibilities </vt:lpstr>
      <vt:lpstr>Cleaning protocols</vt:lpstr>
      <vt:lpstr>Now, let’s practice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Purdea</dc:creator>
  <cp:lastModifiedBy>Luke Clifford</cp:lastModifiedBy>
  <cp:revision>21</cp:revision>
  <dcterms:created xsi:type="dcterms:W3CDTF">2026-07-14T00:00:14Z</dcterms:created>
  <dcterms:modified xsi:type="dcterms:W3CDTF">2026-08-21T00:54:13Z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0x01010095244AD88F5C24478166F25EE19185C2</vt:lpwstr>
  </property>
</Properties>
</file>